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88" r:id="rId7"/>
    <p:sldId id="257" r:id="rId8"/>
    <p:sldId id="258" r:id="rId9"/>
    <p:sldId id="296" r:id="rId10"/>
    <p:sldId id="292" r:id="rId11"/>
    <p:sldId id="293" r:id="rId12"/>
    <p:sldId id="260" r:id="rId13"/>
    <p:sldId id="299" r:id="rId14"/>
    <p:sldId id="301" r:id="rId15"/>
    <p:sldId id="295" r:id="rId16"/>
    <p:sldId id="294" r:id="rId17"/>
    <p:sldId id="261" r:id="rId18"/>
    <p:sldId id="297" r:id="rId19"/>
    <p:sldId id="300"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9" r:id="rId45"/>
    <p:sldId id="290" r:id="rId46"/>
    <p:sldId id="291" r:id="rId47"/>
    <p:sldId id="286" r:id="rId48"/>
    <p:sldId id="287" r:id="rId49"/>
    <p:sldId id="302" r:id="rId50"/>
    <p:sldId id="303" r:id="rId51"/>
    <p:sldId id="304" r:id="rId52"/>
    <p:sldId id="298" r:id="rId5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F7076-1BAB-42DD-9079-9375D95B34E8}" v="29" dt="2022-01-15T10:54:14.529"/>
    <p1510:client id="{0BF455D6-2049-4001-9432-E6D03D119E47}" v="301" dt="2022-01-17T04:45:43.673"/>
    <p1510:client id="{1A26FFFD-0A62-427D-B451-F2C2652F9746}" v="225" dt="2022-01-15T14:07:32.149"/>
    <p1510:client id="{2D4C7B88-9149-4721-92F2-E6F1CA401BBC}" v="27" dt="2022-01-15T11:00:26.301"/>
    <p1510:client id="{324653E5-438C-46B5-B197-BD0B45AD0FB0}" v="255" dt="2022-01-15T14:40:53.101"/>
    <p1510:client id="{3312CD34-B22C-49F0-A9A9-E1A0025B80EB}" v="325" dt="2022-01-15T15:07:44.479"/>
    <p1510:client id="{41D3E617-078A-4A74-A0EF-62FEAD1210E3}" v="145" dt="2022-01-27T07:46:21.591"/>
    <p1510:client id="{49462165-BDC9-4BE0-AADC-30CCD5EDEEE9}" v="142" dt="2022-01-16T06:52:25.351"/>
    <p1510:client id="{4EC828B7-5BA7-4023-80C1-BDE5E444DE5D}" v="476" dt="2022-01-21T07:27:49.832"/>
    <p1510:client id="{6E53F0BA-3631-480E-9E12-F99417BC146B}" v="1" dt="2022-01-21T12:28:25.100"/>
    <p1510:client id="{6F2FEF09-3BE8-4D46-B4F8-7BF9C28B085A}" v="11" dt="2022-01-27T03:57:37.316"/>
    <p1510:client id="{6F7031A5-7E28-4C02-91D1-063EB89EB450}" v="2" dt="2022-01-14T16:12:21.573"/>
    <p1510:client id="{77E4D076-164A-45EC-8D84-A8E65A78C30E}" v="4" dt="2022-01-26T15:47:57.279"/>
    <p1510:client id="{7F61A9F4-337C-42C6-894F-3A02A755A2E1}" v="8" dt="2022-01-21T09:25:44.095"/>
    <p1510:client id="{983C5176-A739-4700-B033-B156523C9BED}" v="17" dt="2022-01-16T06:19:02.898"/>
    <p1510:client id="{9F4F7042-6FC8-4062-A54F-A2B06E667860}" v="122" dt="2022-01-27T04:05:11.366"/>
    <p1510:client id="{B57B1B4B-A2F9-495F-B225-4A80B5FD4D20}" v="226" dt="2022-01-19T05:57:11.798"/>
    <p1510:client id="{B70910C5-32E8-450F-BE23-C25E3833D09E}" v="38" dt="2022-01-15T13:06:59.054"/>
    <p1510:client id="{C658F8CC-991D-43DF-9326-56761054AA97}" v="7" dt="2022-01-24T06:44:27.519"/>
    <p1510:client id="{C6D633F3-9D3E-4951-B36F-1CD288F60DC8}" v="956" dt="2022-01-15T12:46:21.820"/>
    <p1510:client id="{CB34A4DC-AF68-4C35-8D25-64D9DF681655}" v="5" dt="2022-01-21T10:19:16.334"/>
    <p1510:client id="{CBBD762F-A210-4C75-B9DA-303D739F018F}" v="143" dt="2022-01-16T06:11:05.992"/>
    <p1510:client id="{D3A130A5-C33C-4543-ABDB-9CD17941F24B}" v="15" dt="2022-01-27T04:29:37.730"/>
    <p1510:client id="{E1F2E0D1-2EEA-4A3D-B89F-A45051574AC2}" v="60" dt="2022-01-21T08:01:04.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5T14:41:03.167"/>
    </inkml:context>
    <inkml:brush xml:id="br0">
      <inkml:brushProperty name="width" value="0.1" units="cm"/>
      <inkml:brushProperty name="height" value="0.1" units="cm"/>
    </inkml:brush>
  </inkml:definitions>
  <inkml:trace contextRef="#ctx0" brushRef="#br0">21043 2434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5T14:41:03.183"/>
    </inkml:context>
    <inkml:brush xml:id="br0">
      <inkml:brushProperty name="width" value="0.1" units="cm"/>
      <inkml:brushProperty name="height" value="0.1" units="cm"/>
    </inkml:brush>
  </inkml:definitions>
  <inkml:trace contextRef="#ctx0" brushRef="#br0">20179 2381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5T14:41:03.184"/>
    </inkml:context>
    <inkml:brush xml:id="br0">
      <inkml:brushProperty name="width" value="0.1" units="cm"/>
      <inkml:brushProperty name="height" value="0.1" units="cm"/>
    </inkml:brush>
  </inkml:definitions>
  <inkml:trace contextRef="#ctx0" brushRef="#br0">21061 2416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5T14:41:03.185"/>
    </inkml:context>
    <inkml:brush xml:id="br0">
      <inkml:brushProperty name="width" value="0.1" units="cm"/>
      <inkml:brushProperty name="height" value="0.1" units="cm"/>
    </inkml:brush>
  </inkml:definitions>
  <inkml:trace contextRef="#ctx0" brushRef="#br0">1887 2946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4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4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5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5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5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5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5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3.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3" name="Picture 6" descr="Celestia-R1---OverlayTitleHD.png"/>
          <p:cNvPicPr/>
          <p:nvPr/>
        </p:nvPicPr>
        <p:blipFill>
          <a:blip r:embed="rId15"/>
          <a:stretch/>
        </p:blipFill>
        <p:spPr>
          <a:xfrm>
            <a:off x="0" y="0"/>
            <a:ext cx="12187800" cy="6855120"/>
          </a:xfrm>
          <a:prstGeom prst="rect">
            <a:avLst/>
          </a:prstGeom>
          <a:ln w="0">
            <a:noFill/>
          </a:ln>
        </p:spPr>
      </p:pic>
      <p:sp>
        <p:nvSpPr>
          <p:cNvPr id="4"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2"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1800" b="0" strike="noStrike" spc="-1">
                <a:latin typeface="Arial"/>
              </a:rPr>
              <a:t>Second Outline Level</a:t>
            </a:r>
          </a:p>
          <a:p>
            <a:pPr marL="1296000" lvl="2" indent="-288000">
              <a:spcBef>
                <a:spcPts val="850"/>
              </a:spcBef>
              <a:buClr>
                <a:srgbClr val="FFFFFF"/>
              </a:buClr>
              <a:buSzPct val="45000"/>
              <a:buFont typeface="Wingdings" charset="2"/>
              <a:buChar char=""/>
            </a:pPr>
            <a:r>
              <a:rPr lang="en-US" sz="1800" b="0" strike="noStrike" spc="-1">
                <a:latin typeface="Arial"/>
              </a:rPr>
              <a:t>Third Outline Level</a:t>
            </a:r>
          </a:p>
          <a:p>
            <a:pPr marL="1728000" lvl="3" indent="-216000">
              <a:spcBef>
                <a:spcPts val="567"/>
              </a:spcBef>
              <a:buClr>
                <a:srgbClr val="FFFFFF"/>
              </a:buClr>
              <a:buSzPct val="75000"/>
              <a:buFont typeface="Symbol" charset="2"/>
              <a:buChar char=""/>
            </a:pPr>
            <a:r>
              <a:rPr lang="en-US" sz="1800" b="0" strike="noStrike" spc="-1">
                <a:latin typeface="Arial"/>
              </a:rPr>
              <a:t>Fourth Outline Level</a:t>
            </a:r>
          </a:p>
          <a:p>
            <a:pPr marL="2160000" lvl="4" indent="-216000">
              <a:spcBef>
                <a:spcPts val="283"/>
              </a:spcBef>
              <a:buClr>
                <a:srgbClr val="FFFFFF"/>
              </a:buClr>
              <a:buSzPct val="45000"/>
              <a:buFont typeface="Wingdings" charset="2"/>
              <a:buChar char=""/>
            </a:pPr>
            <a:r>
              <a:rPr lang="en-US" sz="1800" b="0" strike="noStrike" spc="-1">
                <a:latin typeface="Arial"/>
              </a:rPr>
              <a:t>Fifth Outline Level</a:t>
            </a:r>
          </a:p>
          <a:p>
            <a:pPr marL="2592000" lvl="5" indent="-216000">
              <a:spcBef>
                <a:spcPts val="283"/>
              </a:spcBef>
              <a:buClr>
                <a:srgbClr val="FFFFFF"/>
              </a:buClr>
              <a:buSzPct val="45000"/>
              <a:buFont typeface="Wingdings" charset="2"/>
              <a:buChar char=""/>
            </a:pPr>
            <a:r>
              <a:rPr lang="en-US" sz="1800" b="0" strike="noStrike" spc="-1">
                <a:latin typeface="Arial"/>
              </a:rPr>
              <a:t>Sixth Outline Level</a:t>
            </a:r>
          </a:p>
          <a:p>
            <a:pPr marL="3024000" lvl="6" indent="-216000">
              <a:spcBef>
                <a:spcPts val="283"/>
              </a:spcBef>
              <a:buClr>
                <a:srgbClr val="FFFFFF"/>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15"/>
          <a:stretch/>
        </p:blipFill>
        <p:spPr>
          <a:xfrm>
            <a:off x="0" y="0"/>
            <a:ext cx="12187800" cy="685512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78" name="Picture 6" descr="Celestia-R1---OverlayContentHD.png"/>
          <p:cNvPicPr/>
          <p:nvPr/>
        </p:nvPicPr>
        <p:blipFill>
          <a:blip r:embed="rId15"/>
          <a:stretch/>
        </p:blipFill>
        <p:spPr>
          <a:xfrm>
            <a:off x="0" y="0"/>
            <a:ext cx="12187800" cy="6855120"/>
          </a:xfrm>
          <a:prstGeom prst="rect">
            <a:avLst/>
          </a:prstGeom>
          <a:ln w="0">
            <a:noFill/>
          </a:ln>
        </p:spPr>
      </p:pic>
      <p:sp>
        <p:nvSpPr>
          <p:cNvPr id="79"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80"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1800" b="0" strike="noStrike" spc="-1">
                <a:latin typeface="Arial"/>
              </a:rPr>
              <a:t>Second Outline Level</a:t>
            </a:r>
          </a:p>
          <a:p>
            <a:pPr marL="1296000" lvl="2" indent="-288000">
              <a:spcBef>
                <a:spcPts val="850"/>
              </a:spcBef>
              <a:buClr>
                <a:srgbClr val="FFFFFF"/>
              </a:buClr>
              <a:buSzPct val="45000"/>
              <a:buFont typeface="Wingdings" charset="2"/>
              <a:buChar char=""/>
            </a:pPr>
            <a:r>
              <a:rPr lang="en-US" sz="1800" b="0" strike="noStrike" spc="-1">
                <a:latin typeface="Arial"/>
              </a:rPr>
              <a:t>Third Outline Level</a:t>
            </a:r>
          </a:p>
          <a:p>
            <a:pPr marL="1728000" lvl="3" indent="-216000">
              <a:spcBef>
                <a:spcPts val="567"/>
              </a:spcBef>
              <a:buClr>
                <a:srgbClr val="FFFFFF"/>
              </a:buClr>
              <a:buSzPct val="75000"/>
              <a:buFont typeface="Symbol" charset="2"/>
              <a:buChar char=""/>
            </a:pPr>
            <a:r>
              <a:rPr lang="en-US" sz="1800" b="0" strike="noStrike" spc="-1">
                <a:latin typeface="Arial"/>
              </a:rPr>
              <a:t>Fourth Outline Level</a:t>
            </a:r>
          </a:p>
          <a:p>
            <a:pPr marL="2160000" lvl="4" indent="-216000">
              <a:spcBef>
                <a:spcPts val="283"/>
              </a:spcBef>
              <a:buClr>
                <a:srgbClr val="FFFFFF"/>
              </a:buClr>
              <a:buSzPct val="45000"/>
              <a:buFont typeface="Wingdings" charset="2"/>
              <a:buChar char=""/>
            </a:pPr>
            <a:r>
              <a:rPr lang="en-US" sz="1800" b="0" strike="noStrike" spc="-1">
                <a:latin typeface="Arial"/>
              </a:rPr>
              <a:t>Fifth Outline Level</a:t>
            </a:r>
          </a:p>
          <a:p>
            <a:pPr marL="2592000" lvl="5" indent="-216000">
              <a:spcBef>
                <a:spcPts val="283"/>
              </a:spcBef>
              <a:buClr>
                <a:srgbClr val="FFFFFF"/>
              </a:buClr>
              <a:buSzPct val="45000"/>
              <a:buFont typeface="Wingdings" charset="2"/>
              <a:buChar char=""/>
            </a:pPr>
            <a:r>
              <a:rPr lang="en-US" sz="1800" b="0" strike="noStrike" spc="-1">
                <a:latin typeface="Arial"/>
              </a:rPr>
              <a:t>Sixth Outline Level</a:t>
            </a:r>
          </a:p>
          <a:p>
            <a:pPr marL="3024000" lvl="6" indent="-216000">
              <a:spcBef>
                <a:spcPts val="283"/>
              </a:spcBef>
              <a:buClr>
                <a:srgbClr val="FFFFFF"/>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17" name="Picture 6" descr="Celestia-R1---OverlayContentHD.png"/>
          <p:cNvPicPr/>
          <p:nvPr/>
        </p:nvPicPr>
        <p:blipFill>
          <a:blip r:embed="rId15"/>
          <a:stretch/>
        </p:blipFill>
        <p:spPr>
          <a:xfrm>
            <a:off x="0" y="0"/>
            <a:ext cx="12187800" cy="6855120"/>
          </a:xfrm>
          <a:prstGeom prst="rect">
            <a:avLst/>
          </a:prstGeom>
          <a:ln w="0">
            <a:noFill/>
          </a:ln>
        </p:spPr>
      </p:pic>
      <p:sp>
        <p:nvSpPr>
          <p:cNvPr id="118"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119" name="PlaceHolder 2"/>
          <p:cNvSpPr>
            <a:spLocks noGrp="1"/>
          </p:cNvSpPr>
          <p:nvPr>
            <p:ph type="body"/>
          </p:nvPr>
        </p:nvSpPr>
        <p:spPr>
          <a:xfrm>
            <a:off x="609480" y="1604520"/>
            <a:ext cx="5353920" cy="3976920"/>
          </a:xfrm>
          <a:prstGeom prst="rect">
            <a:avLst/>
          </a:prstGeom>
        </p:spPr>
        <p:txBody>
          <a:bodyPr lIns="0" tIns="0" rIns="0" bIns="0" anchor="ctr">
            <a:normAutofit/>
          </a:bodyPr>
          <a:lstStyle/>
          <a:p>
            <a:pPr marL="432000" indent="-324000">
              <a:spcBef>
                <a:spcPts val="1417"/>
              </a:spcBef>
              <a:buClr>
                <a:srgbClr val="FFFFFF"/>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1800" b="0" strike="noStrike" spc="-1">
                <a:latin typeface="Arial"/>
              </a:rPr>
              <a:t>Second Outline Level</a:t>
            </a:r>
          </a:p>
          <a:p>
            <a:pPr marL="1296000" lvl="2" indent="-288000">
              <a:spcBef>
                <a:spcPts val="850"/>
              </a:spcBef>
              <a:buClr>
                <a:srgbClr val="FFFFFF"/>
              </a:buClr>
              <a:buSzPct val="45000"/>
              <a:buFont typeface="Wingdings" charset="2"/>
              <a:buChar char=""/>
            </a:pPr>
            <a:r>
              <a:rPr lang="en-US" sz="1800" b="0" strike="noStrike" spc="-1">
                <a:latin typeface="Arial"/>
              </a:rPr>
              <a:t>Third Outline Level</a:t>
            </a:r>
          </a:p>
          <a:p>
            <a:pPr marL="1728000" lvl="3" indent="-216000">
              <a:spcBef>
                <a:spcPts val="567"/>
              </a:spcBef>
              <a:buClr>
                <a:srgbClr val="FFFFFF"/>
              </a:buClr>
              <a:buSzPct val="75000"/>
              <a:buFont typeface="Symbol" charset="2"/>
              <a:buChar char=""/>
            </a:pPr>
            <a:r>
              <a:rPr lang="en-US" sz="1800" b="0" strike="noStrike" spc="-1">
                <a:latin typeface="Arial"/>
              </a:rPr>
              <a:t>Fourth Outline Level</a:t>
            </a:r>
          </a:p>
          <a:p>
            <a:pPr marL="2160000" lvl="4" indent="-216000">
              <a:spcBef>
                <a:spcPts val="283"/>
              </a:spcBef>
              <a:buClr>
                <a:srgbClr val="FFFFFF"/>
              </a:buClr>
              <a:buSzPct val="45000"/>
              <a:buFont typeface="Wingdings" charset="2"/>
              <a:buChar char=""/>
            </a:pPr>
            <a:r>
              <a:rPr lang="en-US" sz="1800" b="0" strike="noStrike" spc="-1">
                <a:latin typeface="Arial"/>
              </a:rPr>
              <a:t>Fifth Outline Level</a:t>
            </a:r>
          </a:p>
          <a:p>
            <a:pPr marL="2592000" lvl="5" indent="-216000">
              <a:spcBef>
                <a:spcPts val="283"/>
              </a:spcBef>
              <a:buClr>
                <a:srgbClr val="FFFFFF"/>
              </a:buClr>
              <a:buSzPct val="45000"/>
              <a:buFont typeface="Wingdings" charset="2"/>
              <a:buChar char=""/>
            </a:pPr>
            <a:r>
              <a:rPr lang="en-US" sz="1800" b="0" strike="noStrike" spc="-1">
                <a:latin typeface="Arial"/>
              </a:rPr>
              <a:t>Sixth Outline Level</a:t>
            </a:r>
          </a:p>
          <a:p>
            <a:pPr marL="3024000" lvl="6" indent="-216000">
              <a:spcBef>
                <a:spcPts val="283"/>
              </a:spcBef>
              <a:buClr>
                <a:srgbClr val="FFFFFF"/>
              </a:buClr>
              <a:buSzPct val="45000"/>
              <a:buFont typeface="Wingdings" charset="2"/>
              <a:buChar char=""/>
            </a:pPr>
            <a:r>
              <a:rPr lang="en-US" sz="1800" b="0" strike="noStrike" spc="-1">
                <a:latin typeface="Arial"/>
              </a:rPr>
              <a:t>Seventh Outline Level</a:t>
            </a:r>
          </a:p>
        </p:txBody>
      </p:sp>
      <p:sp>
        <p:nvSpPr>
          <p:cNvPr id="120" name="PlaceHolder 3"/>
          <p:cNvSpPr>
            <a:spLocks noGrp="1"/>
          </p:cNvSpPr>
          <p:nvPr>
            <p:ph type="body"/>
          </p:nvPr>
        </p:nvSpPr>
        <p:spPr>
          <a:xfrm>
            <a:off x="6231960" y="1604520"/>
            <a:ext cx="5353920" cy="3976920"/>
          </a:xfrm>
          <a:prstGeom prst="rect">
            <a:avLst/>
          </a:prstGeom>
        </p:spPr>
        <p:txBody>
          <a:bodyPr lIns="0" tIns="0" rIns="0" bIns="0" anchor="ctr">
            <a:normAutofit/>
          </a:bodyPr>
          <a:lstStyle/>
          <a:p>
            <a:pPr marL="432000" indent="-324000">
              <a:spcBef>
                <a:spcPts val="1417"/>
              </a:spcBef>
              <a:buClr>
                <a:srgbClr val="FFFFFF"/>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1800" b="0" strike="noStrike" spc="-1">
                <a:latin typeface="Arial"/>
              </a:rPr>
              <a:t>Second Outline Level</a:t>
            </a:r>
          </a:p>
          <a:p>
            <a:pPr marL="1296000" lvl="2" indent="-288000">
              <a:spcBef>
                <a:spcPts val="850"/>
              </a:spcBef>
              <a:buClr>
                <a:srgbClr val="FFFFFF"/>
              </a:buClr>
              <a:buSzPct val="45000"/>
              <a:buFont typeface="Wingdings" charset="2"/>
              <a:buChar char=""/>
            </a:pPr>
            <a:r>
              <a:rPr lang="en-US" sz="1800" b="0" strike="noStrike" spc="-1">
                <a:latin typeface="Arial"/>
              </a:rPr>
              <a:t>Third Outline Level</a:t>
            </a:r>
          </a:p>
          <a:p>
            <a:pPr marL="1728000" lvl="3" indent="-216000">
              <a:spcBef>
                <a:spcPts val="567"/>
              </a:spcBef>
              <a:buClr>
                <a:srgbClr val="FFFFFF"/>
              </a:buClr>
              <a:buSzPct val="75000"/>
              <a:buFont typeface="Symbol" charset="2"/>
              <a:buChar char=""/>
            </a:pPr>
            <a:r>
              <a:rPr lang="en-US" sz="1800" b="0" strike="noStrike" spc="-1">
                <a:latin typeface="Arial"/>
              </a:rPr>
              <a:t>Fourth Outline Level</a:t>
            </a:r>
          </a:p>
          <a:p>
            <a:pPr marL="2160000" lvl="4" indent="-216000">
              <a:spcBef>
                <a:spcPts val="283"/>
              </a:spcBef>
              <a:buClr>
                <a:srgbClr val="FFFFFF"/>
              </a:buClr>
              <a:buSzPct val="45000"/>
              <a:buFont typeface="Wingdings" charset="2"/>
              <a:buChar char=""/>
            </a:pPr>
            <a:r>
              <a:rPr lang="en-US" sz="1800" b="0" strike="noStrike" spc="-1">
                <a:latin typeface="Arial"/>
              </a:rPr>
              <a:t>Fifth Outline Level</a:t>
            </a:r>
          </a:p>
          <a:p>
            <a:pPr marL="2592000" lvl="5" indent="-216000">
              <a:spcBef>
                <a:spcPts val="283"/>
              </a:spcBef>
              <a:buClr>
                <a:srgbClr val="FFFFFF"/>
              </a:buClr>
              <a:buSzPct val="45000"/>
              <a:buFont typeface="Wingdings" charset="2"/>
              <a:buChar char=""/>
            </a:pPr>
            <a:r>
              <a:rPr lang="en-US" sz="1800" b="0" strike="noStrike" spc="-1">
                <a:latin typeface="Arial"/>
              </a:rPr>
              <a:t>Sixth Outline Level</a:t>
            </a:r>
          </a:p>
          <a:p>
            <a:pPr marL="3024000" lvl="6" indent="-216000">
              <a:spcBef>
                <a:spcPts val="283"/>
              </a:spcBef>
              <a:buClr>
                <a:srgbClr val="FFFFFF"/>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57" name="Picture 6" descr="Celestia-R1---OverlayContentHD.png"/>
          <p:cNvPicPr/>
          <p:nvPr/>
        </p:nvPicPr>
        <p:blipFill>
          <a:blip r:embed="rId15"/>
          <a:stretch/>
        </p:blipFill>
        <p:spPr>
          <a:xfrm>
            <a:off x="0" y="0"/>
            <a:ext cx="12187800" cy="6855120"/>
          </a:xfrm>
          <a:prstGeom prst="rect">
            <a:avLst/>
          </a:prstGeom>
          <a:ln w="0">
            <a:noFill/>
          </a:ln>
        </p:spPr>
      </p:pic>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48.png"/><Relationship Id="rId1" Type="http://schemas.openxmlformats.org/officeDocument/2006/relationships/slideLayout" Target="../slideLayouts/slideLayout40.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10.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2" name="Rectangle 73">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Shape 75">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6" name="Title 1"/>
          <p:cNvSpPr/>
          <p:nvPr/>
        </p:nvSpPr>
        <p:spPr>
          <a:xfrm>
            <a:off x="1146162" y="5497180"/>
            <a:ext cx="10129695" cy="903228"/>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Autofit/>
          </a:bodyPr>
          <a:lstStyle/>
          <a:p>
            <a:pPr algn="ctr">
              <a:lnSpc>
                <a:spcPct val="90000"/>
              </a:lnSpc>
              <a:spcBef>
                <a:spcPct val="0"/>
              </a:spcBef>
              <a:spcAft>
                <a:spcPts val="600"/>
              </a:spcAft>
            </a:pPr>
            <a:r>
              <a:rPr lang="en-US" sz="5400" cap="all" spc="-1" dirty="0">
                <a:latin typeface="Amasis MT Pro Black"/>
                <a:ea typeface="+mj-ea"/>
                <a:cs typeface="+mj-cs"/>
              </a:rPr>
              <a:t>Real estate project</a:t>
            </a:r>
            <a:r>
              <a:rPr lang="en-US" sz="5400" cap="all" spc="-1" dirty="0">
                <a:latin typeface="Amasis MT Pro Black"/>
                <a:ea typeface="+mj-ea"/>
                <a:cs typeface="Arial"/>
              </a:rPr>
              <a:t> </a:t>
            </a:r>
            <a:endParaRPr lang="en-US" sz="4400" b="0" strike="noStrike" spc="-1">
              <a:latin typeface="Amasis MT Pro Black"/>
              <a:ea typeface="+mj-ea"/>
              <a:cs typeface="+mj-cs"/>
            </a:endParaRPr>
          </a:p>
        </p:txBody>
      </p:sp>
      <p:sp>
        <p:nvSpPr>
          <p:cNvPr id="197" name="Subtitle 2"/>
          <p:cNvSpPr/>
          <p:nvPr/>
        </p:nvSpPr>
        <p:spPr>
          <a:xfrm>
            <a:off x="1919052" y="5899718"/>
            <a:ext cx="7831559" cy="410689"/>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a:bodyPr>
          <a:lstStyle/>
          <a:p>
            <a:pPr algn="ctr">
              <a:lnSpc>
                <a:spcPct val="90000"/>
              </a:lnSpc>
              <a:spcBef>
                <a:spcPts val="1000"/>
              </a:spcBef>
              <a:spcAft>
                <a:spcPts val="1001"/>
              </a:spcAft>
              <a:tabLst>
                <a:tab pos="0" algn="l"/>
              </a:tabLst>
            </a:pPr>
            <a:endParaRPr lang="en-US" sz="1400" b="0" strike="noStrike" cap="all" spc="-1"/>
          </a:p>
          <a:p>
            <a:pPr algn="ctr">
              <a:lnSpc>
                <a:spcPct val="90000"/>
              </a:lnSpc>
              <a:spcBef>
                <a:spcPts val="1000"/>
              </a:spcBef>
              <a:spcAft>
                <a:spcPts val="1001"/>
              </a:spcAft>
              <a:tabLst>
                <a:tab pos="0" algn="l"/>
              </a:tabLst>
            </a:pPr>
            <a:endParaRPr lang="en-US" sz="1400" b="0" strike="noStrike" spc="-1"/>
          </a:p>
        </p:txBody>
      </p:sp>
      <p:sp>
        <p:nvSpPr>
          <p:cNvPr id="204" name="Freeform: Shape 7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a:extLst>
              <a:ext uri="{FF2B5EF4-FFF2-40B4-BE49-F238E27FC236}">
                <a16:creationId xmlns:a16="http://schemas.microsoft.com/office/drawing/2014/main" id="{BDE2732C-2291-48DC-B84F-01CCF23A113A}"/>
              </a:ext>
            </a:extLst>
          </p:cNvPr>
          <p:cNvPicPr>
            <a:picLocks noChangeAspect="1"/>
          </p:cNvPicPr>
          <p:nvPr/>
        </p:nvPicPr>
        <p:blipFill>
          <a:blip r:embed="rId2"/>
          <a:stretch>
            <a:fillRect/>
          </a:stretch>
        </p:blipFill>
        <p:spPr>
          <a:xfrm>
            <a:off x="1917540" y="652106"/>
            <a:ext cx="8356918" cy="49557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D72D81E-DD8B-4075-91EF-F2D4E8E0FAC5}"/>
              </a:ext>
            </a:extLst>
          </p:cNvPr>
          <p:cNvPicPr>
            <a:picLocks noChangeAspect="1"/>
          </p:cNvPicPr>
          <p:nvPr/>
        </p:nvPicPr>
        <p:blipFill>
          <a:blip r:embed="rId2"/>
          <a:stretch>
            <a:fillRect/>
          </a:stretch>
        </p:blipFill>
        <p:spPr>
          <a:xfrm>
            <a:off x="514282" y="1929"/>
            <a:ext cx="5064268" cy="6772906"/>
          </a:xfrm>
          <a:prstGeom prst="rect">
            <a:avLst/>
          </a:prstGeom>
        </p:spPr>
      </p:pic>
      <p:sp>
        <p:nvSpPr>
          <p:cNvPr id="3" name="TextBox 2">
            <a:extLst>
              <a:ext uri="{FF2B5EF4-FFF2-40B4-BE49-F238E27FC236}">
                <a16:creationId xmlns:a16="http://schemas.microsoft.com/office/drawing/2014/main" id="{DC5D6359-102D-4B1D-BDCC-54F08A3CF06C}"/>
              </a:ext>
            </a:extLst>
          </p:cNvPr>
          <p:cNvSpPr txBox="1"/>
          <p:nvPr/>
        </p:nvSpPr>
        <p:spPr>
          <a:xfrm>
            <a:off x="6036198" y="2968905"/>
            <a:ext cx="73827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Amasis MT Pro Black"/>
              </a:rPr>
              <a:t>Spring Boot Project Tree</a:t>
            </a:r>
          </a:p>
        </p:txBody>
      </p:sp>
    </p:spTree>
    <p:extLst>
      <p:ext uri="{BB962C8B-B14F-4D97-AF65-F5344CB8AC3E}">
        <p14:creationId xmlns:p14="http://schemas.microsoft.com/office/powerpoint/2010/main" val="675173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 name="Title 1"/>
          <p:cNvSpPr/>
          <p:nvPr/>
        </p:nvSpPr>
        <p:spPr>
          <a:xfrm>
            <a:off x="6097592" y="265407"/>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spc="-1" dirty="0">
                <a:latin typeface="Amasis MT Pro Black"/>
                <a:ea typeface="+mj-ea"/>
                <a:cs typeface="+mj-cs"/>
              </a:rPr>
              <a:t>MYSQL</a:t>
            </a:r>
            <a:endParaRPr lang="en-US" sz="4400" b="0" strike="noStrike" kern="1200" spc="-1" dirty="0">
              <a:latin typeface="Amasis MT Pro Black"/>
              <a:ea typeface="+mj-ea"/>
              <a:cs typeface="+mj-cs"/>
            </a:endParaRPr>
          </a:p>
        </p:txBody>
      </p:sp>
      <p:sp>
        <p:nvSpPr>
          <p:cNvPr id="74"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61" name="Subtitle 4"/>
          <p:cNvSpPr/>
          <p:nvPr/>
        </p:nvSpPr>
        <p:spPr>
          <a:xfrm>
            <a:off x="5899252" y="1278115"/>
            <a:ext cx="5240778" cy="4934565"/>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indent="-228600">
              <a:lnSpc>
                <a:spcPct val="90000"/>
              </a:lnSpc>
              <a:spcBef>
                <a:spcPts val="1001"/>
              </a:spcBef>
              <a:buFont typeface="Arial" panose="020B0604020202020204" pitchFamily="34" charset="0"/>
              <a:buChar char="•"/>
            </a:pPr>
            <a:endParaRPr lang="en-US" sz="1900" b="0" strike="noStrike" spc="-1"/>
          </a:p>
          <a:p>
            <a:pPr marL="228600" indent="-228600" algn="just">
              <a:lnSpc>
                <a:spcPct val="90000"/>
              </a:lnSpc>
              <a:spcBef>
                <a:spcPts val="1001"/>
              </a:spcBef>
              <a:buClr>
                <a:srgbClr val="FFFFFF"/>
              </a:buClr>
              <a:buFont typeface="Arial" panose="020B0604020202020204" pitchFamily="34" charset="0"/>
              <a:buChar char="•"/>
            </a:pPr>
            <a:r>
              <a:rPr lang="en-US" sz="2400" spc="-1" dirty="0">
                <a:latin typeface="Amasis MT Pro"/>
                <a:ea typeface="+mn-lt"/>
                <a:cs typeface="+mn-lt"/>
              </a:rPr>
              <a:t>MySQL </a:t>
            </a:r>
            <a:r>
              <a:rPr lang="en-US" sz="2400" b="0" strike="noStrike" spc="-1" dirty="0">
                <a:latin typeface="Amasis MT Pro"/>
                <a:ea typeface="+mn-lt"/>
                <a:cs typeface="+mn-lt"/>
              </a:rPr>
              <a:t>is</a:t>
            </a:r>
            <a:r>
              <a:rPr lang="en-US" sz="2400" spc="-1" dirty="0">
                <a:latin typeface="Amasis MT Pro"/>
                <a:ea typeface="+mn-lt"/>
                <a:cs typeface="+mn-lt"/>
              </a:rPr>
              <a:t> a relational</a:t>
            </a:r>
            <a:r>
              <a:rPr lang="en-US" sz="2400" strike="noStrike" spc="-1" dirty="0">
                <a:latin typeface="Amasis MT Pro"/>
                <a:ea typeface="+mn-lt"/>
                <a:cs typeface="+mn-lt"/>
              </a:rPr>
              <a:t> database </a:t>
            </a:r>
            <a:r>
              <a:rPr lang="en-US" sz="2400" spc="-1" dirty="0">
                <a:latin typeface="Amasis MT Pro"/>
                <a:ea typeface="+mn-lt"/>
                <a:cs typeface="+mn-lt"/>
              </a:rPr>
              <a:t>management system (RDBMS) developed by Oracle </a:t>
            </a:r>
            <a:r>
              <a:rPr lang="en-US" sz="2400" b="0" strike="noStrike" spc="-1" dirty="0">
                <a:latin typeface="Amasis MT Pro"/>
                <a:ea typeface="+mn-lt"/>
                <a:cs typeface="+mn-lt"/>
              </a:rPr>
              <a:t>that is </a:t>
            </a:r>
            <a:r>
              <a:rPr lang="en-US" sz="2400" spc="-1" dirty="0">
                <a:latin typeface="Amasis MT Pro"/>
                <a:ea typeface="+mn-lt"/>
                <a:cs typeface="+mn-lt"/>
              </a:rPr>
              <a:t>based on structured query language </a:t>
            </a:r>
            <a:r>
              <a:rPr lang="en-US" sz="2400" b="0" strike="noStrike" spc="-1" dirty="0">
                <a:latin typeface="Amasis MT Pro"/>
                <a:ea typeface="+mn-lt"/>
                <a:cs typeface="+mn-lt"/>
              </a:rPr>
              <a:t>(SQL</a:t>
            </a:r>
            <a:r>
              <a:rPr lang="en-US" sz="2400" spc="-1" dirty="0">
                <a:latin typeface="Amasis MT Pro"/>
                <a:ea typeface="+mn-lt"/>
                <a:cs typeface="+mn-lt"/>
              </a:rPr>
              <a:t>).</a:t>
            </a:r>
            <a:endParaRPr lang="en-US" sz="2400" dirty="0">
              <a:latin typeface="Amasis MT Pro"/>
              <a:ea typeface="+mn-lt"/>
              <a:cs typeface="+mn-lt"/>
            </a:endParaRPr>
          </a:p>
          <a:p>
            <a:pPr marL="228600" indent="-228600" algn="just">
              <a:lnSpc>
                <a:spcPct val="90000"/>
              </a:lnSpc>
              <a:spcBef>
                <a:spcPts val="1001"/>
              </a:spcBef>
              <a:buClr>
                <a:srgbClr val="FFFFFF"/>
              </a:buClr>
              <a:buFont typeface="Arial" panose="020B0604020202020204" pitchFamily="34" charset="0"/>
              <a:buChar char="•"/>
            </a:pPr>
            <a:r>
              <a:rPr lang="en-US" sz="2400" spc="-1" dirty="0">
                <a:latin typeface="Amasis MT Pro"/>
                <a:ea typeface="+mn-lt"/>
                <a:cs typeface="+mn-lt"/>
              </a:rPr>
              <a:t> A </a:t>
            </a:r>
            <a:r>
              <a:rPr lang="en-US" sz="2400" b="0" strike="noStrike" spc="-1" dirty="0">
                <a:latin typeface="Amasis MT Pro"/>
                <a:ea typeface="+mn-lt"/>
                <a:cs typeface="+mn-lt"/>
              </a:rPr>
              <a:t>database </a:t>
            </a:r>
            <a:r>
              <a:rPr lang="en-US" sz="2400" spc="-1" dirty="0">
                <a:latin typeface="Amasis MT Pro"/>
                <a:ea typeface="+mn-lt"/>
                <a:cs typeface="+mn-lt"/>
              </a:rPr>
              <a:t>is a structured collection </a:t>
            </a:r>
            <a:r>
              <a:rPr lang="en-US" sz="2400" b="0" strike="noStrike" spc="-1" dirty="0">
                <a:latin typeface="Amasis MT Pro"/>
                <a:ea typeface="+mn-lt"/>
                <a:cs typeface="+mn-lt"/>
              </a:rPr>
              <a:t>of data.</a:t>
            </a:r>
            <a:r>
              <a:rPr lang="en-US" sz="2400" spc="-1" dirty="0">
                <a:latin typeface="Amasis MT Pro"/>
                <a:ea typeface="+mn-lt"/>
                <a:cs typeface="+mn-lt"/>
              </a:rPr>
              <a:t> ... In this model, tables consist </a:t>
            </a:r>
            <a:r>
              <a:rPr lang="en-US" sz="2400" b="0" strike="noStrike" spc="-1" dirty="0">
                <a:latin typeface="Amasis MT Pro"/>
                <a:ea typeface="+mn-lt"/>
                <a:cs typeface="+mn-lt"/>
              </a:rPr>
              <a:t>of </a:t>
            </a:r>
            <a:r>
              <a:rPr lang="en-US" sz="2400" spc="-1" dirty="0">
                <a:latin typeface="Amasis MT Pro"/>
                <a:ea typeface="+mn-lt"/>
                <a:cs typeface="+mn-lt"/>
              </a:rPr>
              <a:t>rows and columns, and relationships between data elements all follow a strict logical structure</a:t>
            </a:r>
            <a:r>
              <a:rPr lang="en-US" sz="2400" b="0" strike="noStrike" spc="-1" dirty="0">
                <a:latin typeface="Amasis MT Pro"/>
                <a:ea typeface="+mn-lt"/>
                <a:cs typeface="+mn-lt"/>
              </a:rPr>
              <a:t>.</a:t>
            </a:r>
            <a:endParaRPr lang="en-US" sz="2400">
              <a:latin typeface="Amasis MT Pro"/>
              <a:ea typeface="+mn-lt"/>
              <a:cs typeface="+mn-lt"/>
            </a:endParaRPr>
          </a:p>
          <a:p>
            <a:pPr indent="-228600">
              <a:lnSpc>
                <a:spcPct val="90000"/>
              </a:lnSpc>
              <a:spcBef>
                <a:spcPts val="1001"/>
              </a:spcBef>
              <a:buFont typeface="Arial" panose="020B0604020202020204" pitchFamily="34" charset="0"/>
              <a:buChar char="•"/>
              <a:tabLst>
                <a:tab pos="0" algn="l"/>
              </a:tabLst>
            </a:pPr>
            <a:endParaRPr lang="en-US" sz="1900" b="0" strike="noStrike" spc="-1"/>
          </a:p>
        </p:txBody>
      </p:sp>
      <p:pic>
        <p:nvPicPr>
          <p:cNvPr id="4" name="Picture 4">
            <a:extLst>
              <a:ext uri="{FF2B5EF4-FFF2-40B4-BE49-F238E27FC236}">
                <a16:creationId xmlns:a16="http://schemas.microsoft.com/office/drawing/2014/main" id="{C995D939-377E-4C4B-95BF-785A12CA2BE5}"/>
              </a:ext>
            </a:extLst>
          </p:cNvPr>
          <p:cNvPicPr>
            <a:picLocks noChangeAspect="1"/>
          </p:cNvPicPr>
          <p:nvPr/>
        </p:nvPicPr>
        <p:blipFill>
          <a:blip r:embed="rId2"/>
          <a:stretch>
            <a:fillRect/>
          </a:stretch>
        </p:blipFill>
        <p:spPr>
          <a:xfrm>
            <a:off x="1826419" y="2445544"/>
            <a:ext cx="2609849" cy="1955006"/>
          </a:xfrm>
          <a:prstGeom prst="rect">
            <a:avLst/>
          </a:prstGeom>
        </p:spPr>
      </p:pic>
    </p:spTree>
    <p:extLst>
      <p:ext uri="{BB962C8B-B14F-4D97-AF65-F5344CB8AC3E}">
        <p14:creationId xmlns:p14="http://schemas.microsoft.com/office/powerpoint/2010/main" val="3502927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22A7B43-C57A-4179-855B-EB50EFF289DE}"/>
              </a:ext>
            </a:extLst>
          </p:cNvPr>
          <p:cNvPicPr>
            <a:picLocks noChangeAspect="1"/>
          </p:cNvPicPr>
          <p:nvPr/>
        </p:nvPicPr>
        <p:blipFill rotWithShape="1">
          <a:blip r:embed="rId2"/>
          <a:srcRect l="23814" t="7082" r="43796" b="6008"/>
          <a:stretch/>
        </p:blipFill>
        <p:spPr>
          <a:xfrm>
            <a:off x="128436" y="71007"/>
            <a:ext cx="2791482" cy="3917910"/>
          </a:xfrm>
          <a:prstGeom prst="rect">
            <a:avLst/>
          </a:prstGeom>
        </p:spPr>
      </p:pic>
      <p:pic>
        <p:nvPicPr>
          <p:cNvPr id="3" name="Picture 3">
            <a:extLst>
              <a:ext uri="{FF2B5EF4-FFF2-40B4-BE49-F238E27FC236}">
                <a16:creationId xmlns:a16="http://schemas.microsoft.com/office/drawing/2014/main" id="{443A9F2C-C56B-4DEF-91EC-3BAC44EE44F8}"/>
              </a:ext>
            </a:extLst>
          </p:cNvPr>
          <p:cNvPicPr>
            <a:picLocks noChangeAspect="1"/>
          </p:cNvPicPr>
          <p:nvPr/>
        </p:nvPicPr>
        <p:blipFill rotWithShape="1">
          <a:blip r:embed="rId3"/>
          <a:srcRect t="401" r="4129" b="18047"/>
          <a:stretch/>
        </p:blipFill>
        <p:spPr>
          <a:xfrm>
            <a:off x="3044111" y="68666"/>
            <a:ext cx="5173951" cy="1960533"/>
          </a:xfrm>
          <a:prstGeom prst="rect">
            <a:avLst/>
          </a:prstGeom>
        </p:spPr>
      </p:pic>
      <p:pic>
        <p:nvPicPr>
          <p:cNvPr id="4" name="Picture 4">
            <a:extLst>
              <a:ext uri="{FF2B5EF4-FFF2-40B4-BE49-F238E27FC236}">
                <a16:creationId xmlns:a16="http://schemas.microsoft.com/office/drawing/2014/main" id="{54B572FA-87F4-4221-8244-79F338AC1213}"/>
              </a:ext>
            </a:extLst>
          </p:cNvPr>
          <p:cNvPicPr>
            <a:picLocks noChangeAspect="1"/>
          </p:cNvPicPr>
          <p:nvPr/>
        </p:nvPicPr>
        <p:blipFill>
          <a:blip r:embed="rId4"/>
          <a:stretch>
            <a:fillRect/>
          </a:stretch>
        </p:blipFill>
        <p:spPr>
          <a:xfrm>
            <a:off x="3046070" y="2123619"/>
            <a:ext cx="5173883" cy="1877699"/>
          </a:xfrm>
          <a:prstGeom prst="rect">
            <a:avLst/>
          </a:prstGeom>
        </p:spPr>
      </p:pic>
      <p:pic>
        <p:nvPicPr>
          <p:cNvPr id="5" name="Picture 5">
            <a:extLst>
              <a:ext uri="{FF2B5EF4-FFF2-40B4-BE49-F238E27FC236}">
                <a16:creationId xmlns:a16="http://schemas.microsoft.com/office/drawing/2014/main" id="{74F73987-951F-45E8-88FB-7CE74F1E4C57}"/>
              </a:ext>
            </a:extLst>
          </p:cNvPr>
          <p:cNvPicPr>
            <a:picLocks noChangeAspect="1"/>
          </p:cNvPicPr>
          <p:nvPr/>
        </p:nvPicPr>
        <p:blipFill rotWithShape="1">
          <a:blip r:embed="rId5"/>
          <a:srcRect l="-67" r="16942" b="-365"/>
          <a:stretch/>
        </p:blipFill>
        <p:spPr>
          <a:xfrm>
            <a:off x="129994" y="4074310"/>
            <a:ext cx="3875830" cy="2654425"/>
          </a:xfrm>
          <a:prstGeom prst="rect">
            <a:avLst/>
          </a:prstGeom>
        </p:spPr>
      </p:pic>
      <p:pic>
        <p:nvPicPr>
          <p:cNvPr id="6" name="Picture 6">
            <a:extLst>
              <a:ext uri="{FF2B5EF4-FFF2-40B4-BE49-F238E27FC236}">
                <a16:creationId xmlns:a16="http://schemas.microsoft.com/office/drawing/2014/main" id="{4AE1FA48-1261-43A1-A3DA-30DB74214CB1}"/>
              </a:ext>
            </a:extLst>
          </p:cNvPr>
          <p:cNvPicPr>
            <a:picLocks noChangeAspect="1"/>
          </p:cNvPicPr>
          <p:nvPr/>
        </p:nvPicPr>
        <p:blipFill>
          <a:blip r:embed="rId6"/>
          <a:stretch>
            <a:fillRect/>
          </a:stretch>
        </p:blipFill>
        <p:spPr>
          <a:xfrm>
            <a:off x="4078147" y="4070977"/>
            <a:ext cx="7990387" cy="2661082"/>
          </a:xfrm>
          <a:prstGeom prst="rect">
            <a:avLst/>
          </a:prstGeom>
        </p:spPr>
      </p:pic>
      <p:pic>
        <p:nvPicPr>
          <p:cNvPr id="8" name="Picture 8">
            <a:extLst>
              <a:ext uri="{FF2B5EF4-FFF2-40B4-BE49-F238E27FC236}">
                <a16:creationId xmlns:a16="http://schemas.microsoft.com/office/drawing/2014/main" id="{1D5BEF64-2F3B-427F-800C-876BDBFC8F82}"/>
              </a:ext>
            </a:extLst>
          </p:cNvPr>
          <p:cNvPicPr>
            <a:picLocks noChangeAspect="1"/>
          </p:cNvPicPr>
          <p:nvPr/>
        </p:nvPicPr>
        <p:blipFill rotWithShape="1">
          <a:blip r:embed="rId7"/>
          <a:srcRect r="14035" b="-769"/>
          <a:stretch/>
        </p:blipFill>
        <p:spPr>
          <a:xfrm>
            <a:off x="8312552" y="67756"/>
            <a:ext cx="3756800" cy="3934989"/>
          </a:xfrm>
          <a:prstGeom prst="rect">
            <a:avLst/>
          </a:prstGeom>
        </p:spPr>
      </p:pic>
    </p:spTree>
    <p:extLst>
      <p:ext uri="{BB962C8B-B14F-4D97-AF65-F5344CB8AC3E}">
        <p14:creationId xmlns:p14="http://schemas.microsoft.com/office/powerpoint/2010/main" val="421280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Title 1"/>
          <p:cNvSpPr/>
          <p:nvPr/>
        </p:nvSpPr>
        <p:spPr>
          <a:xfrm>
            <a:off x="6146121" y="241443"/>
            <a:ext cx="6351583" cy="1514318"/>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3200" cap="all" spc="-1" dirty="0">
                <a:latin typeface="Amasis MT Pro Black"/>
              </a:rPr>
              <a:t>DEVOPS</a:t>
            </a:r>
          </a:p>
        </p:txBody>
      </p:sp>
      <p:sp>
        <p:nvSpPr>
          <p:cNvPr id="20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07" name="Content Placeholder 2"/>
          <p:cNvSpPr/>
          <p:nvPr/>
        </p:nvSpPr>
        <p:spPr>
          <a:xfrm>
            <a:off x="5837761" y="1711262"/>
            <a:ext cx="5491864" cy="348200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a:bodyPr>
          <a:lstStyle/>
          <a:p>
            <a:pPr marL="285750" indent="-228600" algn="just">
              <a:lnSpc>
                <a:spcPct val="90000"/>
              </a:lnSpc>
              <a:spcAft>
                <a:spcPts val="1001"/>
              </a:spcAft>
              <a:buClr>
                <a:srgbClr val="FFFFFF"/>
              </a:buClr>
              <a:buFont typeface="Arial" panose="020B0604020202020204" pitchFamily="34" charset="0"/>
              <a:buChar char="•"/>
            </a:pPr>
            <a:r>
              <a:rPr lang="en-US" sz="2200" b="1" spc="-1" dirty="0">
                <a:latin typeface="Amasis MT Pro"/>
                <a:ea typeface="+mn-lt"/>
                <a:cs typeface="+mn-lt"/>
              </a:rPr>
              <a:t>DevOps</a:t>
            </a:r>
            <a:r>
              <a:rPr lang="en-US" sz="2200" spc="-1" dirty="0">
                <a:latin typeface="Amasis MT Pro"/>
                <a:ea typeface="+mn-lt"/>
                <a:cs typeface="+mn-lt"/>
              </a:rPr>
              <a:t> </a:t>
            </a:r>
            <a:r>
              <a:rPr lang="en-US" sz="2200" b="0" strike="noStrike" spc="-1" dirty="0">
                <a:latin typeface="Amasis MT Pro"/>
                <a:ea typeface="+mn-lt"/>
                <a:cs typeface="+mn-lt"/>
              </a:rPr>
              <a:t>is a </a:t>
            </a:r>
            <a:r>
              <a:rPr lang="en-US" sz="2200" spc="-1" dirty="0">
                <a:latin typeface="Amasis MT Pro"/>
                <a:ea typeface="+mn-lt"/>
                <a:cs typeface="+mn-lt"/>
              </a:rPr>
              <a:t>set of practices that combines software development </a:t>
            </a:r>
            <a:r>
              <a:rPr lang="en-US" sz="2200" u="sng" spc="-1" dirty="0">
                <a:latin typeface="Amasis MT Pro"/>
                <a:ea typeface="+mn-lt"/>
                <a:cs typeface="+mn-lt"/>
              </a:rPr>
              <a:t>(</a:t>
            </a:r>
            <a:r>
              <a:rPr lang="en-US" sz="2200" i="1" spc="-1" dirty="0">
                <a:latin typeface="Amasis MT Pro"/>
                <a:ea typeface="+mn-lt"/>
                <a:cs typeface="+mn-lt"/>
              </a:rPr>
              <a:t>Dev</a:t>
            </a:r>
            <a:r>
              <a:rPr lang="en-US" sz="2200" spc="-1" dirty="0">
                <a:latin typeface="Amasis MT Pro"/>
                <a:ea typeface="+mn-lt"/>
                <a:cs typeface="+mn-lt"/>
              </a:rPr>
              <a:t>) </a:t>
            </a:r>
            <a:r>
              <a:rPr lang="en-US" sz="2200" b="0" strike="noStrike" spc="-1" dirty="0">
                <a:latin typeface="Amasis MT Pro"/>
                <a:ea typeface="+mn-lt"/>
                <a:cs typeface="+mn-lt"/>
              </a:rPr>
              <a:t>and</a:t>
            </a:r>
            <a:r>
              <a:rPr lang="en-US" sz="2200" spc="-1" dirty="0">
                <a:latin typeface="Amasis MT Pro"/>
                <a:ea typeface="+mn-lt"/>
                <a:cs typeface="+mn-lt"/>
              </a:rPr>
              <a:t> IT operations (</a:t>
            </a:r>
            <a:r>
              <a:rPr lang="en-US" sz="2200" i="1" spc="-1" dirty="0">
                <a:latin typeface="Amasis MT Pro"/>
                <a:ea typeface="+mn-lt"/>
                <a:cs typeface="+mn-lt"/>
              </a:rPr>
              <a:t>Ops</a:t>
            </a:r>
            <a:r>
              <a:rPr lang="en-US" sz="2200" spc="-1" dirty="0">
                <a:latin typeface="Amasis MT Pro"/>
                <a:ea typeface="+mn-lt"/>
                <a:cs typeface="+mn-lt"/>
              </a:rPr>
              <a:t>).</a:t>
            </a:r>
            <a:endParaRPr lang="en-US" dirty="0">
              <a:latin typeface="Amasis MT Pro"/>
              <a:ea typeface="+mn-lt"/>
              <a:cs typeface="+mn-lt"/>
            </a:endParaRPr>
          </a:p>
          <a:p>
            <a:pPr marL="285750" indent="-228600" algn="just">
              <a:lnSpc>
                <a:spcPct val="90000"/>
              </a:lnSpc>
              <a:spcAft>
                <a:spcPts val="1001"/>
              </a:spcAft>
              <a:buClr>
                <a:srgbClr val="FFFFFF"/>
              </a:buClr>
              <a:buFont typeface="Arial" panose="020B0604020202020204" pitchFamily="34" charset="0"/>
              <a:buChar char="•"/>
            </a:pPr>
            <a:r>
              <a:rPr lang="en-US" sz="2200" spc="-1" dirty="0">
                <a:latin typeface="Amasis MT Pro"/>
                <a:ea typeface="+mn-lt"/>
                <a:cs typeface="+mn-lt"/>
              </a:rPr>
              <a:t>It aims</a:t>
            </a:r>
            <a:r>
              <a:rPr lang="en-US" sz="2200" b="0" strike="noStrike" spc="-1" dirty="0">
                <a:latin typeface="Amasis MT Pro"/>
                <a:ea typeface="+mn-lt"/>
                <a:cs typeface="+mn-lt"/>
              </a:rPr>
              <a:t> to </a:t>
            </a:r>
            <a:r>
              <a:rPr lang="en-US" sz="2200" spc="-1" dirty="0">
                <a:latin typeface="Amasis MT Pro"/>
                <a:ea typeface="+mn-lt"/>
                <a:cs typeface="+mn-lt"/>
              </a:rPr>
              <a:t>shorten </a:t>
            </a:r>
            <a:r>
              <a:rPr lang="en-US" sz="2200" b="0" strike="noStrike" spc="-1" dirty="0">
                <a:latin typeface="Amasis MT Pro"/>
                <a:ea typeface="+mn-lt"/>
                <a:cs typeface="+mn-lt"/>
              </a:rPr>
              <a:t>the</a:t>
            </a:r>
            <a:r>
              <a:rPr lang="en-US" sz="2200" spc="-1" dirty="0">
                <a:latin typeface="Amasis MT Pro"/>
                <a:ea typeface="+mn-lt"/>
                <a:cs typeface="+mn-lt"/>
              </a:rPr>
              <a:t> systems development life cycle </a:t>
            </a:r>
            <a:r>
              <a:rPr lang="en-US" sz="2200" b="0" strike="noStrike" spc="-1" dirty="0">
                <a:latin typeface="Amasis MT Pro"/>
                <a:ea typeface="+mn-lt"/>
                <a:cs typeface="+mn-lt"/>
              </a:rPr>
              <a:t>and </a:t>
            </a:r>
            <a:r>
              <a:rPr lang="en-US" sz="2200" spc="-1" dirty="0">
                <a:latin typeface="Amasis MT Pro"/>
                <a:ea typeface="+mn-lt"/>
                <a:cs typeface="+mn-lt"/>
              </a:rPr>
              <a:t>provide continuous delivery with high software quality.</a:t>
            </a:r>
            <a:endParaRPr lang="en-US" b="0" strike="noStrike">
              <a:latin typeface="Amasis MT Pro"/>
            </a:endParaRPr>
          </a:p>
        </p:txBody>
      </p:sp>
      <p:pic>
        <p:nvPicPr>
          <p:cNvPr id="3" name="Picture 3">
            <a:extLst>
              <a:ext uri="{FF2B5EF4-FFF2-40B4-BE49-F238E27FC236}">
                <a16:creationId xmlns:a16="http://schemas.microsoft.com/office/drawing/2014/main" id="{A1B79BEE-A22B-40EC-AAAB-78C5257C1019}"/>
              </a:ext>
            </a:extLst>
          </p:cNvPr>
          <p:cNvPicPr>
            <a:picLocks noChangeAspect="1"/>
          </p:cNvPicPr>
          <p:nvPr/>
        </p:nvPicPr>
        <p:blipFill>
          <a:blip r:embed="rId2"/>
          <a:stretch>
            <a:fillRect/>
          </a:stretch>
        </p:blipFill>
        <p:spPr>
          <a:xfrm>
            <a:off x="1501032" y="1680439"/>
            <a:ext cx="3264694" cy="32742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449A11-BBFA-4FAD-8F3B-D3653F56E39C}"/>
              </a:ext>
            </a:extLst>
          </p:cNvPr>
          <p:cNvPicPr>
            <a:picLocks noChangeAspect="1"/>
          </p:cNvPicPr>
          <p:nvPr/>
        </p:nvPicPr>
        <p:blipFill>
          <a:blip r:embed="rId2"/>
          <a:stretch>
            <a:fillRect/>
          </a:stretch>
        </p:blipFill>
        <p:spPr>
          <a:xfrm>
            <a:off x="827741" y="556994"/>
            <a:ext cx="10878784" cy="5748382"/>
          </a:xfrm>
          <a:prstGeom prst="rect">
            <a:avLst/>
          </a:prstGeom>
        </p:spPr>
      </p:pic>
      <p:sp>
        <p:nvSpPr>
          <p:cNvPr id="3" name="TextBox 2">
            <a:extLst>
              <a:ext uri="{FF2B5EF4-FFF2-40B4-BE49-F238E27FC236}">
                <a16:creationId xmlns:a16="http://schemas.microsoft.com/office/drawing/2014/main" id="{A79B165D-567F-4922-B079-4DFEB25A8D54}"/>
              </a:ext>
            </a:extLst>
          </p:cNvPr>
          <p:cNvSpPr txBox="1"/>
          <p:nvPr/>
        </p:nvSpPr>
        <p:spPr>
          <a:xfrm>
            <a:off x="769717" y="16204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Amasis MT Pro Black"/>
              </a:rPr>
              <a:t>Devops</a:t>
            </a:r>
            <a:r>
              <a:rPr lang="en-US" sz="2000" dirty="0">
                <a:latin typeface="Amasis MT Pro Black"/>
              </a:rPr>
              <a:t> flowchart</a:t>
            </a:r>
          </a:p>
        </p:txBody>
      </p:sp>
    </p:spTree>
    <p:extLst>
      <p:ext uri="{BB962C8B-B14F-4D97-AF65-F5344CB8AC3E}">
        <p14:creationId xmlns:p14="http://schemas.microsoft.com/office/powerpoint/2010/main" val="217854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Title 1"/>
          <p:cNvSpPr/>
          <p:nvPr/>
        </p:nvSpPr>
        <p:spPr>
          <a:xfrm>
            <a:off x="6146121" y="241443"/>
            <a:ext cx="6351583" cy="1514318"/>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3200" cap="all" spc="-1" dirty="0">
                <a:latin typeface="Amasis MT Pro Black"/>
              </a:rPr>
              <a:t>AMAZON WEB SERVICE</a:t>
            </a:r>
            <a:endParaRPr lang="en-US" sz="3200" spc="-1" dirty="0">
              <a:latin typeface="Amasis MT Pro Black"/>
            </a:endParaRPr>
          </a:p>
        </p:txBody>
      </p:sp>
      <p:sp>
        <p:nvSpPr>
          <p:cNvPr id="20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2" name="Picture 2">
            <a:extLst>
              <a:ext uri="{FF2B5EF4-FFF2-40B4-BE49-F238E27FC236}">
                <a16:creationId xmlns:a16="http://schemas.microsoft.com/office/drawing/2014/main" id="{C601F970-2A89-4216-A9BE-BE311A917328}"/>
              </a:ext>
            </a:extLst>
          </p:cNvPr>
          <p:cNvPicPr>
            <a:picLocks noChangeAspect="1"/>
          </p:cNvPicPr>
          <p:nvPr/>
        </p:nvPicPr>
        <p:blipFill>
          <a:blip r:embed="rId2"/>
          <a:stretch>
            <a:fillRect/>
          </a:stretch>
        </p:blipFill>
        <p:spPr>
          <a:xfrm>
            <a:off x="1480173" y="2506619"/>
            <a:ext cx="3267942" cy="1836168"/>
          </a:xfrm>
          <a:prstGeom prst="rect">
            <a:avLst/>
          </a:prstGeom>
        </p:spPr>
      </p:pic>
      <p:sp>
        <p:nvSpPr>
          <p:cNvPr id="207" name="Content Placeholder 2"/>
          <p:cNvSpPr/>
          <p:nvPr/>
        </p:nvSpPr>
        <p:spPr>
          <a:xfrm>
            <a:off x="5837761" y="1711262"/>
            <a:ext cx="5491864" cy="348200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a:bodyPr>
          <a:lstStyle/>
          <a:p>
            <a:pPr marL="285750" indent="-228600" algn="just">
              <a:lnSpc>
                <a:spcPct val="90000"/>
              </a:lnSpc>
              <a:spcAft>
                <a:spcPts val="1001"/>
              </a:spcAft>
              <a:buClr>
                <a:srgbClr val="FFFFFF"/>
              </a:buClr>
              <a:buFont typeface="Arial" panose="020B0604020202020204" pitchFamily="34" charset="0"/>
              <a:buChar char="•"/>
            </a:pPr>
            <a:r>
              <a:rPr lang="en-US" sz="2200" b="0" strike="noStrike" spc="-1">
                <a:latin typeface="Amasis MT Pro"/>
              </a:rPr>
              <a:t>Amazon Web Services (AWS) is a secure cloud services platform, offering compute power, database storage, content delivery and other functionality to help businesses scale and grow.</a:t>
            </a:r>
            <a:endParaRPr lang="en-US"/>
          </a:p>
          <a:p>
            <a:pPr indent="-228600" algn="just">
              <a:lnSpc>
                <a:spcPct val="90000"/>
              </a:lnSpc>
              <a:spcAft>
                <a:spcPts val="1001"/>
              </a:spcAft>
              <a:buFont typeface="Arial" panose="020B0604020202020204" pitchFamily="34" charset="0"/>
              <a:buChar char="•"/>
            </a:pPr>
            <a:endParaRPr lang="en-US" sz="2200" b="0" strike="noStrike" spc="-1">
              <a:latin typeface="Amasis MT Pro"/>
            </a:endParaRPr>
          </a:p>
          <a:p>
            <a:pPr marL="285750" indent="-228600" algn="just">
              <a:lnSpc>
                <a:spcPct val="90000"/>
              </a:lnSpc>
              <a:spcAft>
                <a:spcPts val="1001"/>
              </a:spcAft>
              <a:buClr>
                <a:srgbClr val="FFFFFF"/>
              </a:buClr>
              <a:buFont typeface="Arial" panose="020B0604020202020204" pitchFamily="34" charset="0"/>
              <a:buChar char="•"/>
            </a:pPr>
            <a:r>
              <a:rPr lang="en-US" sz="2200" b="0" strike="noStrike" spc="-1">
                <a:latin typeface="Amasis MT Pro"/>
              </a:rPr>
              <a:t>In our project we used </a:t>
            </a:r>
            <a:r>
              <a:rPr lang="en-US" sz="2200" b="0" strike="noStrike" spc="-1" err="1">
                <a:latin typeface="Amasis MT Pro"/>
              </a:rPr>
              <a:t>aws</a:t>
            </a:r>
            <a:r>
              <a:rPr lang="en-US" sz="2200" b="0" strike="noStrike" spc="-1">
                <a:latin typeface="Amasis MT Pro"/>
              </a:rPr>
              <a:t> to create the instances, on which we performed the docker, Jenkins, nexus, ansible and Kubernetes operations</a:t>
            </a:r>
          </a:p>
        </p:txBody>
      </p:sp>
    </p:spTree>
    <p:extLst>
      <p:ext uri="{BB962C8B-B14F-4D97-AF65-F5344CB8AC3E}">
        <p14:creationId xmlns:p14="http://schemas.microsoft.com/office/powerpoint/2010/main" val="398191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Title 1_0"/>
          <p:cNvSpPr/>
          <p:nvPr/>
        </p:nvSpPr>
        <p:spPr>
          <a:xfrm>
            <a:off x="4618505" y="229688"/>
            <a:ext cx="7923206"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3200" b="0" strike="noStrike" kern="1200" cap="all" spc="-1">
                <a:latin typeface="Amasis MT Pro Black"/>
                <a:ea typeface="+mj-ea"/>
                <a:cs typeface="+mj-cs"/>
              </a:rPr>
              <a:t>global information tracker</a:t>
            </a:r>
            <a:endParaRPr lang="en-US" sz="2800" b="0" strike="noStrike" kern="1200" spc="-1">
              <a:latin typeface="Amasis MT Pro Black"/>
              <a:ea typeface="+mj-ea"/>
              <a:cs typeface="+mj-cs"/>
            </a:endParaRPr>
          </a:p>
        </p:txBody>
      </p:sp>
      <p:sp>
        <p:nvSpPr>
          <p:cNvPr id="212"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2" name="Picture 2">
            <a:extLst>
              <a:ext uri="{FF2B5EF4-FFF2-40B4-BE49-F238E27FC236}">
                <a16:creationId xmlns:a16="http://schemas.microsoft.com/office/drawing/2014/main" id="{869CDFF1-C67F-4737-A4E1-D77593B6F7AA}"/>
              </a:ext>
            </a:extLst>
          </p:cNvPr>
          <p:cNvPicPr>
            <a:picLocks noChangeAspect="1"/>
          </p:cNvPicPr>
          <p:nvPr/>
        </p:nvPicPr>
        <p:blipFill>
          <a:blip r:embed="rId2"/>
          <a:stretch>
            <a:fillRect/>
          </a:stretch>
        </p:blipFill>
        <p:spPr>
          <a:xfrm>
            <a:off x="1518755" y="2504898"/>
            <a:ext cx="3094322" cy="1723865"/>
          </a:xfrm>
          <a:prstGeom prst="rect">
            <a:avLst/>
          </a:prstGeom>
        </p:spPr>
      </p:pic>
      <p:sp>
        <p:nvSpPr>
          <p:cNvPr id="209" name="Content Placeholder 2_1"/>
          <p:cNvSpPr/>
          <p:nvPr/>
        </p:nvSpPr>
        <p:spPr>
          <a:xfrm>
            <a:off x="5911158" y="1706740"/>
            <a:ext cx="5931338" cy="4470222"/>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algn="just">
              <a:lnSpc>
                <a:spcPct val="90000"/>
              </a:lnSpc>
              <a:spcAft>
                <a:spcPts val="1001"/>
              </a:spcAft>
            </a:pPr>
            <a:r>
              <a:rPr lang="en-US" sz="2400" b="0" strike="noStrike" spc="-1">
                <a:latin typeface="Amasis MT Pro"/>
              </a:rPr>
              <a:t>Git is software for tracking changes in any set of files, usually used for coordinating work among programmers collaboratively developing source code during software development.</a:t>
            </a:r>
            <a:endParaRPr lang="en-US" sz="2400">
              <a:latin typeface="Amasis MT Pro"/>
            </a:endParaRPr>
          </a:p>
          <a:p>
            <a:pPr indent="-228600" algn="just">
              <a:lnSpc>
                <a:spcPct val="90000"/>
              </a:lnSpc>
              <a:spcAft>
                <a:spcPts val="1001"/>
              </a:spcAft>
              <a:buFont typeface="Arial" panose="020B0604020202020204" pitchFamily="34" charset="0"/>
              <a:buChar char="•"/>
            </a:pPr>
            <a:endParaRPr lang="en-US" sz="2400" b="0" strike="noStrike" spc="-1">
              <a:latin typeface="Amasis MT Pro"/>
            </a:endParaRPr>
          </a:p>
          <a:p>
            <a:pPr marL="57150" algn="just">
              <a:lnSpc>
                <a:spcPct val="90000"/>
              </a:lnSpc>
              <a:spcAft>
                <a:spcPts val="1001"/>
              </a:spcAft>
              <a:buClr>
                <a:srgbClr val="FFFFFF"/>
              </a:buClr>
            </a:pPr>
            <a:r>
              <a:rPr lang="en-US" sz="2400" b="0" strike="noStrike" spc="-1">
                <a:latin typeface="Amasis MT Pro"/>
              </a:rPr>
              <a:t>In our project we used git for continuous integration where programmers can push and pull the source code.</a:t>
            </a:r>
          </a:p>
          <a:p>
            <a:pPr marL="57150" algn="just">
              <a:lnSpc>
                <a:spcPct val="90000"/>
              </a:lnSpc>
              <a:spcAft>
                <a:spcPts val="1001"/>
              </a:spcAft>
              <a:buClr>
                <a:srgbClr val="FFFFFF"/>
              </a:buClr>
            </a:pPr>
            <a:r>
              <a:rPr lang="en-US" sz="2400" b="0" strike="noStrike" spc="-1">
                <a:latin typeface="Amasis MT Pro"/>
              </a:rPr>
              <a:t>We connected the git with </a:t>
            </a:r>
            <a:r>
              <a:rPr lang="en-US" sz="2400" b="0" strike="noStrike" spc="-1" err="1">
                <a:latin typeface="Amasis MT Pro"/>
              </a:rPr>
              <a:t>jenkins</a:t>
            </a:r>
            <a:r>
              <a:rPr lang="en-US" sz="2400" b="0" strike="noStrike" spc="-1">
                <a:latin typeface="Amasis MT Pro"/>
              </a:rPr>
              <a:t> which triggers automatically build operation in </a:t>
            </a:r>
            <a:r>
              <a:rPr lang="en-US" sz="2400" b="0" strike="noStrike" spc="-1" err="1">
                <a:latin typeface="Amasis MT Pro"/>
              </a:rPr>
              <a:t>jenkins</a:t>
            </a:r>
            <a:r>
              <a:rPr lang="en-US" sz="2400" b="0" strike="noStrike" spc="-1">
                <a:latin typeface="Amasis MT Pro"/>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 name="Title 1"/>
          <p:cNvSpPr/>
          <p:nvPr/>
        </p:nvSpPr>
        <p:spPr>
          <a:xfrm>
            <a:off x="6192842" y="253500"/>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b="0" strike="noStrike" kern="1200" cap="all" spc="-1">
                <a:latin typeface="Amasis MT Pro Black"/>
                <a:ea typeface="+mj-ea"/>
                <a:cs typeface="+mj-cs"/>
              </a:rPr>
              <a:t>Jenkins</a:t>
            </a:r>
            <a:endParaRPr lang="en-US" sz="4400" b="0" strike="noStrike" kern="1200" spc="-1">
              <a:latin typeface="Amasis MT Pro Black"/>
              <a:ea typeface="+mj-ea"/>
              <a:cs typeface="+mj-cs"/>
            </a:endParaRPr>
          </a:p>
        </p:txBody>
      </p:sp>
      <p:sp>
        <p:nvSpPr>
          <p:cNvPr id="88"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Picture 3">
            <a:extLst>
              <a:ext uri="{FF2B5EF4-FFF2-40B4-BE49-F238E27FC236}">
                <a16:creationId xmlns:a16="http://schemas.microsoft.com/office/drawing/2014/main" id="{D547867C-EC6E-4EEE-88D2-BC1802865F1C}"/>
              </a:ext>
            </a:extLst>
          </p:cNvPr>
          <p:cNvPicPr>
            <a:picLocks noChangeAspect="1"/>
          </p:cNvPicPr>
          <p:nvPr/>
        </p:nvPicPr>
        <p:blipFill>
          <a:blip r:embed="rId2"/>
          <a:stretch>
            <a:fillRect/>
          </a:stretch>
        </p:blipFill>
        <p:spPr>
          <a:xfrm>
            <a:off x="1702021" y="2866975"/>
            <a:ext cx="2968930" cy="1115457"/>
          </a:xfrm>
          <a:prstGeom prst="rect">
            <a:avLst/>
          </a:prstGeom>
        </p:spPr>
      </p:pic>
      <p:sp>
        <p:nvSpPr>
          <p:cNvPr id="211" name="Content Placeholder 2"/>
          <p:cNvSpPr/>
          <p:nvPr/>
        </p:nvSpPr>
        <p:spPr>
          <a:xfrm>
            <a:off x="5911158" y="1587678"/>
            <a:ext cx="5919433" cy="4589284"/>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Jenkins is a tool that is used for automation, and it is an open-source server that allows all the developers to build, test and deploy software.</a:t>
            </a:r>
            <a:endParaRPr lang="en-US"/>
          </a:p>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In short we can say that Jenkins is an continuous integration tool using which developing and testing process occurs side by side to avoid late in the project deployment.</a:t>
            </a:r>
          </a:p>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We connected the Jenkins with the git and nexus.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 name="Title 1"/>
          <p:cNvSpPr/>
          <p:nvPr/>
        </p:nvSpPr>
        <p:spPr>
          <a:xfrm>
            <a:off x="6252373" y="253500"/>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b="0" strike="noStrike" kern="1200" cap="all" spc="-1" err="1">
                <a:latin typeface="Amasis MT Pro Black"/>
                <a:ea typeface="+mj-ea"/>
                <a:cs typeface="+mj-cs"/>
              </a:rPr>
              <a:t>NeXUS</a:t>
            </a:r>
            <a:endParaRPr lang="en-US" sz="4400" b="0" strike="noStrike" kern="1200" spc="-1" err="1">
              <a:latin typeface="Amasis MT Pro Black"/>
              <a:ea typeface="+mj-ea"/>
              <a:cs typeface="+mj-cs"/>
            </a:endParaRPr>
          </a:p>
        </p:txBody>
      </p:sp>
      <p:sp>
        <p:nvSpPr>
          <p:cNvPr id="22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13" name="Content Placeholder 2"/>
          <p:cNvSpPr/>
          <p:nvPr/>
        </p:nvSpPr>
        <p:spPr>
          <a:xfrm>
            <a:off x="5982595" y="1623396"/>
            <a:ext cx="5383652" cy="3470097"/>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Nexus is a repository manager. It allows you to proxy, collect, and manage your dependencies so that you are not constantly juggling a collection of JARs</a:t>
            </a:r>
            <a:endParaRPr lang="en-US"/>
          </a:p>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Whenever the project builds in the nexus the new jar version is get create inside the nexus</a:t>
            </a:r>
          </a:p>
          <a:p>
            <a:pPr marL="285750" indent="-228600" algn="just">
              <a:lnSpc>
                <a:spcPct val="90000"/>
              </a:lnSpc>
              <a:spcAft>
                <a:spcPts val="1001"/>
              </a:spcAft>
              <a:buClr>
                <a:srgbClr val="FFFFFF"/>
              </a:buClr>
              <a:buFont typeface="Arial" panose="020B0604020202020204" pitchFamily="34" charset="0"/>
              <a:buChar char="•"/>
            </a:pPr>
            <a:r>
              <a:rPr lang="en-US" sz="2400" b="0" strike="noStrike" spc="-1">
                <a:latin typeface="Amasis MT Pro"/>
              </a:rPr>
              <a:t>We can say that nexus can be used internally so that the upcoming developers who works on same project get the jar/dependencies of older version.</a:t>
            </a:r>
          </a:p>
        </p:txBody>
      </p:sp>
      <p:pic>
        <p:nvPicPr>
          <p:cNvPr id="5" name="Picture 5">
            <a:extLst>
              <a:ext uri="{FF2B5EF4-FFF2-40B4-BE49-F238E27FC236}">
                <a16:creationId xmlns:a16="http://schemas.microsoft.com/office/drawing/2014/main" id="{E37355CF-DCAD-4359-82F9-415E32DEC880}"/>
              </a:ext>
            </a:extLst>
          </p:cNvPr>
          <p:cNvPicPr>
            <a:picLocks noChangeAspect="1"/>
          </p:cNvPicPr>
          <p:nvPr/>
        </p:nvPicPr>
        <p:blipFill>
          <a:blip r:embed="rId2"/>
          <a:stretch>
            <a:fillRect/>
          </a:stretch>
        </p:blipFill>
        <p:spPr>
          <a:xfrm>
            <a:off x="1774031" y="2155031"/>
            <a:ext cx="2547937" cy="25479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9181081"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Picture 213"/>
          <p:cNvPicPr/>
          <p:nvPr/>
        </p:nvPicPr>
        <p:blipFill rotWithShape="1">
          <a:blip r:embed="rId2"/>
          <a:srcRect l="1715" r="-2" b="-2"/>
          <a:stretch/>
        </p:blipFill>
        <p:spPr>
          <a:xfrm>
            <a:off x="741023" y="731673"/>
            <a:ext cx="8621342" cy="5394653"/>
          </a:xfrm>
          <a:prstGeom prst="rect">
            <a:avLst/>
          </a:prstGeom>
        </p:spPr>
      </p:pic>
      <p:sp>
        <p:nvSpPr>
          <p:cNvPr id="93" name="Rectangle 9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6E4E4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Rectangle 9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a:extLst>
              <a:ext uri="{FF2B5EF4-FFF2-40B4-BE49-F238E27FC236}">
                <a16:creationId xmlns:a16="http://schemas.microsoft.com/office/drawing/2014/main" id="{4754B07F-50F4-45D2-B605-F8D83935294C}"/>
              </a:ext>
            </a:extLst>
          </p:cNvPr>
          <p:cNvSpPr txBox="1"/>
          <p:nvPr/>
        </p:nvSpPr>
        <p:spPr>
          <a:xfrm>
            <a:off x="634678" y="451411"/>
            <a:ext cx="61480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masis MT Pro Black"/>
              </a:rPr>
              <a:t>Architecture of Artifact Generation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9855F-FDA4-4BDD-B08B-272EBFEA4BF8}"/>
              </a:ext>
            </a:extLst>
          </p:cNvPr>
          <p:cNvSpPr>
            <a:spLocks noGrp="1"/>
          </p:cNvSpPr>
          <p:nvPr>
            <p:ph type="title"/>
          </p:nvPr>
        </p:nvSpPr>
        <p:spPr>
          <a:xfrm>
            <a:off x="636972" y="431006"/>
            <a:ext cx="5083959" cy="1330839"/>
          </a:xfrm>
        </p:spPr>
        <p:txBody>
          <a:bodyPr>
            <a:normAutofit/>
          </a:bodyPr>
          <a:lstStyle/>
          <a:p>
            <a:r>
              <a:rPr lang="en-US" dirty="0">
                <a:latin typeface="Amasis MT Pro Black"/>
              </a:rPr>
              <a:t>Team Members</a:t>
            </a:r>
          </a:p>
        </p:txBody>
      </p:sp>
      <p:sp>
        <p:nvSpPr>
          <p:cNvPr id="3" name="Text Placeholder 2">
            <a:extLst>
              <a:ext uri="{FF2B5EF4-FFF2-40B4-BE49-F238E27FC236}">
                <a16:creationId xmlns:a16="http://schemas.microsoft.com/office/drawing/2014/main" id="{361291FA-F540-44C6-AAFE-C0D0F33AB9CF}"/>
              </a:ext>
            </a:extLst>
          </p:cNvPr>
          <p:cNvSpPr>
            <a:spLocks noGrp="1"/>
          </p:cNvSpPr>
          <p:nvPr>
            <p:ph type="body"/>
          </p:nvPr>
        </p:nvSpPr>
        <p:spPr>
          <a:xfrm>
            <a:off x="193276" y="333261"/>
            <a:ext cx="6948092" cy="5769427"/>
          </a:xfrm>
        </p:spPr>
        <p:txBody>
          <a:bodyPr lIns="0" tIns="0" rIns="0" bIns="0">
            <a:normAutofit/>
          </a:bodyPr>
          <a:lstStyle/>
          <a:p>
            <a:pPr>
              <a:spcAft>
                <a:spcPts val="600"/>
              </a:spcAft>
            </a:pPr>
            <a:endParaRPr lang="en-US" sz="2800" dirty="0">
              <a:latin typeface="Amasis MT Pro"/>
            </a:endParaRPr>
          </a:p>
          <a:p>
            <a:pPr>
              <a:spcAft>
                <a:spcPts val="600"/>
              </a:spcAft>
            </a:pPr>
            <a:endParaRPr lang="en-US" sz="2800" dirty="0">
              <a:latin typeface="Amasis MT Pro"/>
            </a:endParaRPr>
          </a:p>
          <a:p>
            <a:pPr>
              <a:spcAft>
                <a:spcPts val="600"/>
              </a:spcAft>
            </a:pPr>
            <a:endParaRPr lang="en-US" sz="2400" dirty="0">
              <a:latin typeface="Amasis MT Pro"/>
            </a:endParaRPr>
          </a:p>
          <a:p>
            <a:pPr>
              <a:spcAft>
                <a:spcPts val="600"/>
              </a:spcAft>
            </a:pPr>
            <a:endParaRPr lang="en-US" sz="2400" dirty="0">
              <a:latin typeface="Amasis MT Pro"/>
            </a:endParaRPr>
          </a:p>
          <a:p>
            <a:pPr>
              <a:spcAft>
                <a:spcPts val="600"/>
              </a:spcAft>
            </a:pPr>
            <a:endParaRPr lang="en-US" sz="2400" dirty="0">
              <a:latin typeface="Amasis MT Pro"/>
            </a:endParaRPr>
          </a:p>
          <a:p>
            <a:pPr>
              <a:spcAft>
                <a:spcPts val="600"/>
              </a:spcAft>
            </a:pPr>
            <a:r>
              <a:rPr lang="en-US" sz="2400" dirty="0">
                <a:latin typeface="Amasis MT Pro"/>
              </a:rPr>
              <a:t>Frontend</a:t>
            </a:r>
            <a:endParaRPr lang="en-US" dirty="0"/>
          </a:p>
          <a:p>
            <a:pPr>
              <a:spcAft>
                <a:spcPts val="600"/>
              </a:spcAft>
            </a:pPr>
            <a:r>
              <a:rPr lang="en-US" sz="2000" dirty="0">
                <a:latin typeface="Amasis MT Pro"/>
                <a:ea typeface="+mj-lt"/>
                <a:cs typeface="+mj-lt"/>
              </a:rPr>
              <a:t>(Smriti Rani , Usama Sukri)</a:t>
            </a:r>
            <a:endParaRPr lang="en-US" sz="2000" dirty="0">
              <a:latin typeface="Amasis MT Pro"/>
            </a:endParaRPr>
          </a:p>
          <a:p>
            <a:pPr>
              <a:spcAft>
                <a:spcPts val="600"/>
              </a:spcAft>
            </a:pPr>
            <a:endParaRPr lang="en-US" sz="2000" dirty="0">
              <a:latin typeface="Amasis MT Pro"/>
              <a:cs typeface="Arial"/>
            </a:endParaRPr>
          </a:p>
          <a:p>
            <a:pPr>
              <a:spcAft>
                <a:spcPts val="600"/>
              </a:spcAft>
            </a:pPr>
            <a:r>
              <a:rPr lang="en-US" sz="2400" dirty="0">
                <a:latin typeface="Amasis MT Pro"/>
              </a:rPr>
              <a:t>Backend</a:t>
            </a:r>
            <a:endParaRPr lang="en-US" sz="2400"/>
          </a:p>
          <a:p>
            <a:pPr>
              <a:spcAft>
                <a:spcPts val="600"/>
              </a:spcAft>
            </a:pPr>
            <a:r>
              <a:rPr lang="en-US" sz="2000" dirty="0">
                <a:latin typeface="Amasis MT Pro"/>
              </a:rPr>
              <a:t>(Rounak Bhadra , Darshan </a:t>
            </a:r>
            <a:r>
              <a:rPr lang="en-US" sz="2000" dirty="0" err="1">
                <a:latin typeface="Amasis MT Pro"/>
              </a:rPr>
              <a:t>Marakall</a:t>
            </a:r>
            <a:r>
              <a:rPr lang="en-US" sz="2000" dirty="0">
                <a:latin typeface="Amasis MT Pro"/>
              </a:rPr>
              <a:t>)</a:t>
            </a:r>
            <a:endParaRPr lang="en-US" sz="2000">
              <a:latin typeface="Arial"/>
            </a:endParaRPr>
          </a:p>
          <a:p>
            <a:pPr>
              <a:spcAft>
                <a:spcPts val="600"/>
              </a:spcAft>
            </a:pPr>
            <a:endParaRPr lang="en-US" sz="2400" dirty="0">
              <a:latin typeface="Amasis MT Pro"/>
            </a:endParaRPr>
          </a:p>
          <a:p>
            <a:pPr>
              <a:spcAft>
                <a:spcPts val="600"/>
              </a:spcAft>
            </a:pPr>
            <a:r>
              <a:rPr lang="en-US" sz="2400" dirty="0" err="1">
                <a:latin typeface="Amasis MT Pro"/>
              </a:rPr>
              <a:t>Devops</a:t>
            </a:r>
            <a:endParaRPr lang="en-US" sz="2400" dirty="0">
              <a:latin typeface="Amasis MT Pro"/>
            </a:endParaRPr>
          </a:p>
          <a:p>
            <a:pPr>
              <a:spcAft>
                <a:spcPts val="600"/>
              </a:spcAft>
            </a:pPr>
            <a:r>
              <a:rPr lang="en-US" sz="2000" dirty="0">
                <a:latin typeface="Amasis MT Pro"/>
              </a:rPr>
              <a:t>(Sagar Deshmukh , </a:t>
            </a:r>
            <a:r>
              <a:rPr lang="en-US" sz="2000" dirty="0" err="1">
                <a:latin typeface="Amasis MT Pro"/>
              </a:rPr>
              <a:t>Kannappa</a:t>
            </a:r>
            <a:r>
              <a:rPr lang="en-US" sz="2000" dirty="0">
                <a:latin typeface="Amasis MT Pro"/>
              </a:rPr>
              <a:t> </a:t>
            </a:r>
            <a:r>
              <a:rPr lang="en-US" sz="2000" dirty="0" err="1">
                <a:latin typeface="Amasis MT Pro"/>
              </a:rPr>
              <a:t>Shivagond</a:t>
            </a:r>
            <a:r>
              <a:rPr lang="en-US" sz="2000" dirty="0">
                <a:latin typeface="Amasis MT Pro"/>
              </a:rPr>
              <a:t>)</a:t>
            </a:r>
            <a:endParaRPr lang="en-US"/>
          </a:p>
          <a:p>
            <a:pPr>
              <a:spcAft>
                <a:spcPts val="600"/>
              </a:spcAft>
            </a:pPr>
            <a:endParaRPr lang="en-US" sz="2800" dirty="0">
              <a:latin typeface="Amasis MT Pro"/>
            </a:endParaRPr>
          </a:p>
          <a:p>
            <a:pPr marL="0" indent="0">
              <a:spcAft>
                <a:spcPts val="600"/>
              </a:spcAft>
              <a:buNone/>
            </a:pPr>
            <a:endParaRPr lang="en-US" sz="2800" dirty="0">
              <a:latin typeface="Amasis MT Pro"/>
            </a:endParaRPr>
          </a:p>
        </p:txBody>
      </p:sp>
      <p:pic>
        <p:nvPicPr>
          <p:cNvPr id="4" name="Picture 4">
            <a:extLst>
              <a:ext uri="{FF2B5EF4-FFF2-40B4-BE49-F238E27FC236}">
                <a16:creationId xmlns:a16="http://schemas.microsoft.com/office/drawing/2014/main" id="{F11886D5-7A51-42C7-B7CE-08A9595C924E}"/>
              </a:ext>
            </a:extLst>
          </p:cNvPr>
          <p:cNvPicPr>
            <a:picLocks noChangeAspect="1"/>
          </p:cNvPicPr>
          <p:nvPr/>
        </p:nvPicPr>
        <p:blipFill rotWithShape="1">
          <a:blip r:embed="rId2"/>
          <a:srcRect l="15001" r="16078" b="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258474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Title 1"/>
          <p:cNvSpPr/>
          <p:nvPr/>
        </p:nvSpPr>
        <p:spPr>
          <a:xfrm>
            <a:off x="6133310" y="253500"/>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b="0" strike="noStrike" kern="1200" cap="all" spc="-1" err="1">
                <a:latin typeface="Amasis MT Pro Black"/>
                <a:ea typeface="+mj-ea"/>
                <a:cs typeface="+mj-cs"/>
              </a:rPr>
              <a:t>DoCKER</a:t>
            </a:r>
            <a:endParaRPr lang="en-US" sz="4400" b="0" strike="noStrike" kern="1200" spc="-1" err="1">
              <a:latin typeface="Amasis MT Pro Black"/>
              <a:ea typeface="+mj-ea"/>
              <a:cs typeface="+mj-cs"/>
            </a:endParaRPr>
          </a:p>
        </p:txBody>
      </p:sp>
      <p:sp>
        <p:nvSpPr>
          <p:cNvPr id="21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16" name="Content Placeholder 2"/>
          <p:cNvSpPr/>
          <p:nvPr/>
        </p:nvSpPr>
        <p:spPr>
          <a:xfrm>
            <a:off x="5875439" y="1682928"/>
            <a:ext cx="5764651" cy="3470097"/>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marL="285750" indent="-228600" algn="just">
              <a:lnSpc>
                <a:spcPct val="90000"/>
              </a:lnSpc>
              <a:spcAft>
                <a:spcPts val="1001"/>
              </a:spcAft>
              <a:buClr>
                <a:srgbClr val="FFFFFF"/>
              </a:buClr>
              <a:buFont typeface="Arial" panose="020B0604020202020204" pitchFamily="34" charset="0"/>
              <a:buChar char="•"/>
            </a:pPr>
            <a:r>
              <a:rPr lang="en-US" sz="2800" b="0" strike="noStrike" spc="-1">
                <a:latin typeface="Amasis MT Pro"/>
              </a:rPr>
              <a:t>Docker is a software platform that use OS-level virtualization to deliver software in packages called containers.</a:t>
            </a:r>
            <a:r>
              <a:rPr lang="en-US" sz="2800" spc="-1">
                <a:latin typeface="Amasis MT Pro"/>
              </a:rPr>
              <a:t> </a:t>
            </a:r>
            <a:endParaRPr lang="en-US" sz="2800"/>
          </a:p>
          <a:p>
            <a:pPr marL="285750" indent="-228600" algn="just">
              <a:lnSpc>
                <a:spcPct val="90000"/>
              </a:lnSpc>
              <a:spcAft>
                <a:spcPts val="1001"/>
              </a:spcAft>
              <a:buClr>
                <a:srgbClr val="FFFFFF"/>
              </a:buClr>
              <a:buFont typeface="Arial" panose="020B0604020202020204" pitchFamily="34" charset="0"/>
              <a:buChar char="•"/>
            </a:pPr>
            <a:r>
              <a:rPr lang="en-US" sz="2800" b="0" strike="noStrike" spc="-1">
                <a:latin typeface="Amasis MT Pro"/>
              </a:rPr>
              <a:t>We </a:t>
            </a:r>
            <a:r>
              <a:rPr lang="en-US" sz="2800" spc="-1">
                <a:latin typeface="Amasis MT Pro"/>
              </a:rPr>
              <a:t>built</a:t>
            </a:r>
            <a:r>
              <a:rPr lang="en-US" sz="2800" b="0" strike="noStrike" spc="-1">
                <a:latin typeface="Amasis MT Pro"/>
              </a:rPr>
              <a:t> the image of our project using jar file and side by side containers are also created when we run the image</a:t>
            </a:r>
          </a:p>
          <a:p>
            <a:pPr marL="285750" indent="-228600" algn="just">
              <a:lnSpc>
                <a:spcPct val="90000"/>
              </a:lnSpc>
              <a:spcAft>
                <a:spcPts val="1001"/>
              </a:spcAft>
              <a:buClr>
                <a:srgbClr val="FFFFFF"/>
              </a:buClr>
              <a:buFont typeface="Arial" panose="020B0604020202020204" pitchFamily="34" charset="0"/>
              <a:buChar char="•"/>
            </a:pPr>
            <a:r>
              <a:rPr lang="en-US" sz="2800" b="0" strike="noStrike" spc="-1">
                <a:latin typeface="Amasis MT Pro"/>
              </a:rPr>
              <a:t>We have uploaded the docker image to </a:t>
            </a:r>
            <a:r>
              <a:rPr lang="en-US" sz="2800" spc="-1">
                <a:latin typeface="Amasis MT Pro"/>
              </a:rPr>
              <a:t>Docker hub</a:t>
            </a:r>
            <a:r>
              <a:rPr lang="en-US" sz="2800" b="0" strike="noStrike" spc="-1">
                <a:latin typeface="Amasis MT Pro"/>
              </a:rPr>
              <a:t>.</a:t>
            </a:r>
          </a:p>
        </p:txBody>
      </p:sp>
      <p:pic>
        <p:nvPicPr>
          <p:cNvPr id="4" name="Picture 4">
            <a:extLst>
              <a:ext uri="{FF2B5EF4-FFF2-40B4-BE49-F238E27FC236}">
                <a16:creationId xmlns:a16="http://schemas.microsoft.com/office/drawing/2014/main" id="{B5D2CDA2-DA5E-44E3-BE3C-561B9939E0ED}"/>
              </a:ext>
            </a:extLst>
          </p:cNvPr>
          <p:cNvPicPr>
            <a:picLocks noChangeAspect="1"/>
          </p:cNvPicPr>
          <p:nvPr/>
        </p:nvPicPr>
        <p:blipFill>
          <a:blip r:embed="rId2"/>
          <a:stretch>
            <a:fillRect/>
          </a:stretch>
        </p:blipFill>
        <p:spPr>
          <a:xfrm>
            <a:off x="1747838" y="2658335"/>
            <a:ext cx="2743200" cy="15413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7" name="TextBox 216"/>
          <p:cNvSpPr txBox="1"/>
          <p:nvPr/>
        </p:nvSpPr>
        <p:spPr>
          <a:xfrm>
            <a:off x="609479" y="99980"/>
            <a:ext cx="6930947" cy="1144800"/>
          </a:xfrm>
          <a:prstGeom prst="rect">
            <a:avLst/>
          </a:prstGeom>
          <a:noFill/>
          <a:ln w="0">
            <a:noFill/>
          </a:ln>
        </p:spPr>
        <p:txBody>
          <a:bodyPr lIns="0" tIns="0" rIns="0" bIns="0" anchor="ctr">
            <a:noAutofit/>
          </a:bodyPr>
          <a:lstStyle/>
          <a:p>
            <a:pPr algn="ctr"/>
            <a:r>
              <a:rPr lang="en-US" sz="3600" spc="-1" dirty="0">
                <a:latin typeface="Amasis MT Pro Black"/>
              </a:rPr>
              <a:t>docker-compose</a:t>
            </a:r>
            <a:r>
              <a:rPr lang="en-US" sz="3600" b="0" strike="noStrike" spc="-1" dirty="0">
                <a:latin typeface="Amasis MT Pro Black"/>
              </a:rPr>
              <a:t> file (.</a:t>
            </a:r>
            <a:r>
              <a:rPr lang="en-US" sz="3600" b="0" strike="noStrike" spc="-1" dirty="0" err="1">
                <a:latin typeface="Amasis MT Pro Black"/>
              </a:rPr>
              <a:t>yaml</a:t>
            </a:r>
            <a:r>
              <a:rPr lang="en-US" sz="3600" b="0" strike="noStrike" spc="-1" dirty="0">
                <a:latin typeface="Amasis MT Pro Black"/>
              </a:rPr>
              <a:t>)</a:t>
            </a:r>
          </a:p>
        </p:txBody>
      </p:sp>
      <p:sp>
        <p:nvSpPr>
          <p:cNvPr id="218" name="TextBox 217"/>
          <p:cNvSpPr txBox="1"/>
          <p:nvPr/>
        </p:nvSpPr>
        <p:spPr>
          <a:xfrm>
            <a:off x="609480" y="1604520"/>
            <a:ext cx="10363320" cy="4567680"/>
          </a:xfrm>
          <a:prstGeom prst="rect">
            <a:avLst/>
          </a:prstGeom>
          <a:noFill/>
          <a:ln w="0">
            <a:noFill/>
          </a:ln>
        </p:spPr>
        <p:txBody>
          <a:bodyPr lIns="0" tIns="0" rIns="0" bIns="0">
            <a:normAutofit/>
          </a:bodyPr>
          <a:lstStyle/>
          <a:p>
            <a:endParaRPr lang="en-US" sz="3200" b="0" strike="noStrike" spc="-1">
              <a:latin typeface="Arial"/>
            </a:endParaRPr>
          </a:p>
        </p:txBody>
      </p:sp>
      <p:pic>
        <p:nvPicPr>
          <p:cNvPr id="219" name="Picture 218"/>
          <p:cNvPicPr/>
          <p:nvPr/>
        </p:nvPicPr>
        <p:blipFill>
          <a:blip r:embed="rId2"/>
          <a:stretch/>
        </p:blipFill>
        <p:spPr>
          <a:xfrm rot="2400">
            <a:off x="802663" y="1017374"/>
            <a:ext cx="10702379" cy="5405104"/>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TextBox 219"/>
          <p:cNvSpPr txBox="1"/>
          <p:nvPr/>
        </p:nvSpPr>
        <p:spPr>
          <a:xfrm>
            <a:off x="1062820" y="360410"/>
            <a:ext cx="2831580" cy="1144800"/>
          </a:xfrm>
          <a:prstGeom prst="rect">
            <a:avLst/>
          </a:prstGeom>
          <a:noFill/>
          <a:ln w="0">
            <a:noFill/>
          </a:ln>
        </p:spPr>
        <p:txBody>
          <a:bodyPr lIns="0" tIns="0" rIns="0" bIns="0" anchor="ctr">
            <a:noAutofit/>
          </a:bodyPr>
          <a:lstStyle/>
          <a:p>
            <a:pPr algn="ctr"/>
            <a:r>
              <a:rPr lang="en-US" sz="3600" b="0" strike="noStrike" spc="-1" dirty="0">
                <a:latin typeface="Amasis MT Pro Black"/>
              </a:rPr>
              <a:t>Docker file</a:t>
            </a:r>
          </a:p>
        </p:txBody>
      </p:sp>
      <p:sp>
        <p:nvSpPr>
          <p:cNvPr id="221" name="TextBox 220"/>
          <p:cNvSpPr txBox="1"/>
          <p:nvPr/>
        </p:nvSpPr>
        <p:spPr>
          <a:xfrm>
            <a:off x="1828800" y="1604520"/>
            <a:ext cx="8534520" cy="3977280"/>
          </a:xfrm>
          <a:prstGeom prst="rect">
            <a:avLst/>
          </a:prstGeom>
          <a:noFill/>
          <a:ln w="0">
            <a:noFill/>
          </a:ln>
        </p:spPr>
        <p:txBody>
          <a:bodyPr lIns="0" tIns="0" rIns="0" bIns="0">
            <a:normAutofit/>
          </a:bodyPr>
          <a:lstStyle/>
          <a:p>
            <a:endParaRPr lang="en-US" sz="3200" b="0" strike="noStrike" spc="-1">
              <a:latin typeface="Arial"/>
            </a:endParaRPr>
          </a:p>
        </p:txBody>
      </p:sp>
      <p:pic>
        <p:nvPicPr>
          <p:cNvPr id="222" name="Picture 221"/>
          <p:cNvPicPr/>
          <p:nvPr/>
        </p:nvPicPr>
        <p:blipFill>
          <a:blip r:embed="rId2"/>
          <a:stretch/>
        </p:blipFill>
        <p:spPr>
          <a:xfrm>
            <a:off x="1066800" y="1436225"/>
            <a:ext cx="10272531" cy="4743599"/>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3" name="TextBox 222"/>
          <p:cNvSpPr txBox="1"/>
          <p:nvPr/>
        </p:nvSpPr>
        <p:spPr>
          <a:xfrm>
            <a:off x="609479" y="-2023"/>
            <a:ext cx="9535251" cy="1230989"/>
          </a:xfrm>
          <a:prstGeom prst="rect">
            <a:avLst/>
          </a:prstGeom>
          <a:noFill/>
          <a:ln w="0">
            <a:noFill/>
          </a:ln>
        </p:spPr>
        <p:txBody>
          <a:bodyPr lIns="0" tIns="0" rIns="0" bIns="0" anchor="ctr">
            <a:noAutofit/>
          </a:bodyPr>
          <a:lstStyle/>
          <a:p>
            <a:pPr algn="ctr"/>
            <a:r>
              <a:rPr lang="en-US" sz="3200" b="0" strike="noStrike" spc="-1" dirty="0">
                <a:latin typeface="Amasis MT Pro Black"/>
              </a:rPr>
              <a:t>Html code of Home page using curl command</a:t>
            </a:r>
          </a:p>
        </p:txBody>
      </p:sp>
      <p:sp>
        <p:nvSpPr>
          <p:cNvPr id="224" name="TextBox 223"/>
          <p:cNvSpPr txBox="1"/>
          <p:nvPr/>
        </p:nvSpPr>
        <p:spPr>
          <a:xfrm>
            <a:off x="609480" y="1219320"/>
            <a:ext cx="11277720" cy="4724280"/>
          </a:xfrm>
          <a:prstGeom prst="rect">
            <a:avLst/>
          </a:prstGeom>
          <a:noFill/>
          <a:ln w="0">
            <a:noFill/>
          </a:ln>
        </p:spPr>
        <p:txBody>
          <a:bodyPr lIns="0" tIns="0" rIns="0" bIns="0">
            <a:normAutofit/>
          </a:bodyPr>
          <a:lstStyle/>
          <a:p>
            <a:endParaRPr lang="en-US" sz="3200" b="0" strike="noStrike" spc="-1">
              <a:latin typeface="Arial"/>
            </a:endParaRPr>
          </a:p>
        </p:txBody>
      </p:sp>
      <p:pic>
        <p:nvPicPr>
          <p:cNvPr id="225" name="Picture 224"/>
          <p:cNvPicPr/>
          <p:nvPr/>
        </p:nvPicPr>
        <p:blipFill>
          <a:blip r:embed="rId2"/>
          <a:stretch/>
        </p:blipFill>
        <p:spPr>
          <a:xfrm>
            <a:off x="609480" y="1036055"/>
            <a:ext cx="11277720" cy="5399469"/>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 name="TextBox 225"/>
          <p:cNvSpPr txBox="1"/>
          <p:nvPr/>
        </p:nvSpPr>
        <p:spPr>
          <a:xfrm>
            <a:off x="609480" y="273600"/>
            <a:ext cx="10972440" cy="1144800"/>
          </a:xfrm>
          <a:prstGeom prst="rect">
            <a:avLst/>
          </a:prstGeom>
          <a:noFill/>
          <a:ln w="0">
            <a:noFill/>
          </a:ln>
        </p:spPr>
        <p:txBody>
          <a:bodyPr lIns="0" tIns="0" rIns="0" bIns="0" anchor="ctr">
            <a:noAutofit/>
          </a:bodyPr>
          <a:lstStyle/>
          <a:p>
            <a:pPr algn="ctr"/>
            <a:r>
              <a:rPr lang="en-US" sz="2800" b="0" strike="noStrike" spc="-1" dirty="0">
                <a:latin typeface="Amasis MT Pro Black"/>
              </a:rPr>
              <a:t>Spring boot application running inside the docker container</a:t>
            </a:r>
          </a:p>
        </p:txBody>
      </p:sp>
      <p:sp>
        <p:nvSpPr>
          <p:cNvPr id="227" name="TextBox 226"/>
          <p:cNvSpPr txBox="1"/>
          <p:nvPr/>
        </p:nvSpPr>
        <p:spPr>
          <a:xfrm>
            <a:off x="609480" y="1604520"/>
            <a:ext cx="11049120" cy="3977280"/>
          </a:xfrm>
          <a:prstGeom prst="rect">
            <a:avLst/>
          </a:prstGeom>
          <a:noFill/>
          <a:ln w="0">
            <a:noFill/>
          </a:ln>
        </p:spPr>
        <p:txBody>
          <a:bodyPr lIns="0" tIns="0" rIns="0" bIns="0">
            <a:normAutofit/>
          </a:bodyPr>
          <a:lstStyle/>
          <a:p>
            <a:endParaRPr lang="en-US" sz="3200" b="0" strike="noStrike" spc="-1">
              <a:latin typeface="Arial"/>
            </a:endParaRPr>
          </a:p>
        </p:txBody>
      </p:sp>
      <p:sp>
        <p:nvSpPr>
          <p:cNvPr id="228" name="TextBox 227"/>
          <p:cNvSpPr txBox="1"/>
          <p:nvPr/>
        </p:nvSpPr>
        <p:spPr>
          <a:xfrm>
            <a:off x="609480" y="1604520"/>
            <a:ext cx="11049120" cy="3977280"/>
          </a:xfrm>
          <a:prstGeom prst="rect">
            <a:avLst/>
          </a:prstGeom>
          <a:noFill/>
          <a:ln w="0">
            <a:noFill/>
          </a:ln>
        </p:spPr>
        <p:txBody>
          <a:bodyPr lIns="0" tIns="0" rIns="0" bIns="0">
            <a:normAutofit/>
          </a:bodyPr>
          <a:lstStyle/>
          <a:p>
            <a:endParaRPr lang="en-US" sz="3200" b="0" strike="noStrike" spc="-1">
              <a:latin typeface="Arial"/>
            </a:endParaRPr>
          </a:p>
        </p:txBody>
      </p:sp>
      <p:sp>
        <p:nvSpPr>
          <p:cNvPr id="229" name="TextBox 228"/>
          <p:cNvSpPr txBox="1"/>
          <p:nvPr/>
        </p:nvSpPr>
        <p:spPr>
          <a:xfrm>
            <a:off x="609480" y="1604520"/>
            <a:ext cx="11049120" cy="3977280"/>
          </a:xfrm>
          <a:prstGeom prst="rect">
            <a:avLst/>
          </a:prstGeom>
          <a:noFill/>
          <a:ln w="0">
            <a:noFill/>
          </a:ln>
        </p:spPr>
        <p:txBody>
          <a:bodyPr lIns="0" tIns="0" rIns="0" bIns="0">
            <a:normAutofit/>
          </a:bodyPr>
          <a:lstStyle/>
          <a:p>
            <a:endParaRPr lang="en-US" sz="3200" b="0" strike="noStrike" spc="-1">
              <a:latin typeface="Arial"/>
            </a:endParaRPr>
          </a:p>
        </p:txBody>
      </p:sp>
      <p:pic>
        <p:nvPicPr>
          <p:cNvPr id="230" name="Picture 229"/>
          <p:cNvPicPr/>
          <p:nvPr/>
        </p:nvPicPr>
        <p:blipFill>
          <a:blip r:embed="rId2"/>
          <a:stretch/>
        </p:blipFill>
        <p:spPr>
          <a:xfrm>
            <a:off x="751075" y="1141533"/>
            <a:ext cx="10773862" cy="5440669"/>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 name="Title 1"/>
          <p:cNvSpPr/>
          <p:nvPr/>
        </p:nvSpPr>
        <p:spPr>
          <a:xfrm>
            <a:off x="6192842" y="324938"/>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b="0" strike="noStrike" kern="1200" cap="all" spc="-1">
                <a:latin typeface="Amasis MT Pro Black"/>
                <a:ea typeface="+mj-ea"/>
                <a:cs typeface="+mj-cs"/>
              </a:rPr>
              <a:t>ANSIBLE</a:t>
            </a:r>
            <a:endParaRPr lang="en-US" sz="4400" b="0" strike="noStrike" kern="1200" spc="-1">
              <a:latin typeface="Amasis MT Pro Black"/>
              <a:ea typeface="+mj-ea"/>
              <a:cs typeface="+mj-cs"/>
            </a:endParaRPr>
          </a:p>
        </p:txBody>
      </p:sp>
      <p:sp>
        <p:nvSpPr>
          <p:cNvPr id="234"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32" name="Content Placeholder 2"/>
          <p:cNvSpPr/>
          <p:nvPr/>
        </p:nvSpPr>
        <p:spPr>
          <a:xfrm>
            <a:off x="5911158" y="1706740"/>
            <a:ext cx="5383652" cy="4470222"/>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marL="285750" indent="-228600" algn="just">
              <a:lnSpc>
                <a:spcPct val="90000"/>
              </a:lnSpc>
              <a:spcAft>
                <a:spcPts val="1001"/>
              </a:spcAft>
              <a:buClr>
                <a:srgbClr val="FFFFFF"/>
              </a:buClr>
              <a:buFont typeface="Arial" panose="020B0604020202020204" pitchFamily="34" charset="0"/>
              <a:buChar char="•"/>
            </a:pPr>
            <a:r>
              <a:rPr lang="en-US" sz="2000" b="0" strike="noStrike" spc="-1">
                <a:latin typeface="Amasis MT Pro"/>
              </a:rPr>
              <a:t>Ansible is an open </a:t>
            </a:r>
            <a:r>
              <a:rPr lang="en-US" sz="2000" b="0" strike="noStrike" spc="-1" err="1">
                <a:latin typeface="Amasis MT Pro"/>
              </a:rPr>
              <a:t>sourceIT</a:t>
            </a:r>
            <a:r>
              <a:rPr lang="en-US" sz="2000" b="0" strike="noStrike" spc="-1">
                <a:latin typeface="Amasis MT Pro"/>
              </a:rPr>
              <a:t> automation tool that automates provisioning, configuration management, application deployment, orchestration, and many other manual IT processes</a:t>
            </a:r>
            <a:endParaRPr lang="en-US" sz="2000"/>
          </a:p>
          <a:p>
            <a:pPr marL="285750" indent="-228600" algn="just">
              <a:lnSpc>
                <a:spcPct val="90000"/>
              </a:lnSpc>
              <a:spcAft>
                <a:spcPts val="1001"/>
              </a:spcAft>
              <a:buClr>
                <a:srgbClr val="FFFFFF"/>
              </a:buClr>
              <a:buFont typeface="Arial" panose="020B0604020202020204" pitchFamily="34" charset="0"/>
              <a:buChar char="•"/>
            </a:pPr>
            <a:r>
              <a:rPr lang="en-US" sz="2000" b="0" strike="noStrike" spc="-1">
                <a:latin typeface="Amasis MT Pro"/>
              </a:rPr>
              <a:t>We created one server node and two worker nodes and connected them using ansible.</a:t>
            </a:r>
          </a:p>
          <a:p>
            <a:pPr marL="285750" indent="-228600" algn="just">
              <a:lnSpc>
                <a:spcPct val="90000"/>
              </a:lnSpc>
              <a:spcAft>
                <a:spcPts val="1001"/>
              </a:spcAft>
              <a:buClr>
                <a:srgbClr val="FFFFFF"/>
              </a:buClr>
              <a:buFont typeface="Arial" panose="020B0604020202020204" pitchFamily="34" charset="0"/>
              <a:buChar char="•"/>
            </a:pPr>
            <a:r>
              <a:rPr lang="en-US" sz="2000" b="0" strike="noStrike" spc="-1">
                <a:latin typeface="Amasis MT Pro"/>
              </a:rPr>
              <a:t>We can deploy any package over workers by simply executing the playbooks</a:t>
            </a:r>
          </a:p>
          <a:p>
            <a:pPr marL="285750" indent="-228600" algn="just">
              <a:lnSpc>
                <a:spcPct val="90000"/>
              </a:lnSpc>
              <a:spcAft>
                <a:spcPts val="1001"/>
              </a:spcAft>
              <a:buClr>
                <a:srgbClr val="FFFFFF"/>
              </a:buClr>
              <a:buFont typeface="Arial" panose="020B0604020202020204" pitchFamily="34" charset="0"/>
              <a:buChar char="•"/>
            </a:pPr>
            <a:r>
              <a:rPr lang="en-US" sz="2000" b="0" strike="noStrike" spc="-1">
                <a:latin typeface="Amasis MT Pro"/>
              </a:rPr>
              <a:t>Playbooks are one of the core features of Ansible and tell Ansible what to execute. They are like a to-do list for Ansible that contains a list of tasks.</a:t>
            </a:r>
          </a:p>
          <a:p>
            <a:pPr indent="-228600">
              <a:lnSpc>
                <a:spcPct val="90000"/>
              </a:lnSpc>
              <a:spcAft>
                <a:spcPts val="1001"/>
              </a:spcAft>
              <a:buFont typeface="Arial" panose="020B0604020202020204" pitchFamily="34" charset="0"/>
              <a:buChar char="•"/>
              <a:tabLst>
                <a:tab pos="0" algn="l"/>
              </a:tabLst>
            </a:pPr>
            <a:endParaRPr lang="en-US" sz="1700" b="0" strike="noStrike" spc="-1"/>
          </a:p>
        </p:txBody>
      </p:sp>
      <p:pic>
        <p:nvPicPr>
          <p:cNvPr id="6" name="Picture 6">
            <a:extLst>
              <a:ext uri="{FF2B5EF4-FFF2-40B4-BE49-F238E27FC236}">
                <a16:creationId xmlns:a16="http://schemas.microsoft.com/office/drawing/2014/main" id="{E5EAF2D0-4E14-4A8A-ACE8-43A0A35383AC}"/>
              </a:ext>
            </a:extLst>
          </p:cNvPr>
          <p:cNvPicPr>
            <a:picLocks noChangeAspect="1"/>
          </p:cNvPicPr>
          <p:nvPr/>
        </p:nvPicPr>
        <p:blipFill>
          <a:blip r:embed="rId2"/>
          <a:stretch>
            <a:fillRect/>
          </a:stretch>
        </p:blipFill>
        <p:spPr>
          <a:xfrm>
            <a:off x="1695450" y="2443162"/>
            <a:ext cx="2705100" cy="16859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3" name="Content Placeholder 2"/>
          <p:cNvSpPr/>
          <p:nvPr/>
        </p:nvSpPr>
        <p:spPr>
          <a:xfrm>
            <a:off x="155880" y="40680"/>
            <a:ext cx="10130400" cy="544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284760">
              <a:lnSpc>
                <a:spcPct val="100000"/>
              </a:lnSpc>
              <a:spcAft>
                <a:spcPts val="1001"/>
              </a:spcAft>
              <a:buClr>
                <a:srgbClr val="FFFFFF"/>
              </a:buClr>
              <a:buFont typeface="Arial"/>
              <a:buChar char="•"/>
            </a:pPr>
            <a:r>
              <a:rPr lang="en-US" sz="1800" b="0" strike="noStrike" spc="-1">
                <a:solidFill>
                  <a:srgbClr val="FFFFFF"/>
                </a:solidFill>
                <a:latin typeface="Calibri"/>
                <a:ea typeface="DejaVu Sans"/>
              </a:rPr>
              <a:t> </a:t>
            </a:r>
            <a:endParaRPr lang="en-US" sz="1800" b="0" strike="noStrike" spc="-1">
              <a:latin typeface="Arial"/>
            </a:endParaRPr>
          </a:p>
          <a:p>
            <a:pPr>
              <a:lnSpc>
                <a:spcPct val="100000"/>
              </a:lnSpc>
              <a:spcAft>
                <a:spcPts val="1001"/>
              </a:spcAft>
            </a:pPr>
            <a:endParaRPr lang="en-US" sz="1800" b="0" strike="noStrike" spc="-1">
              <a:latin typeface="Arial"/>
            </a:endParaRPr>
          </a:p>
        </p:txBody>
      </p:sp>
      <p:pic>
        <p:nvPicPr>
          <p:cNvPr id="234" name="Picture 98"/>
          <p:cNvPicPr/>
          <p:nvPr/>
        </p:nvPicPr>
        <p:blipFill>
          <a:blip r:embed="rId2"/>
          <a:stretch/>
        </p:blipFill>
        <p:spPr>
          <a:xfrm>
            <a:off x="768752" y="887392"/>
            <a:ext cx="5714280" cy="5605285"/>
          </a:xfrm>
          <a:prstGeom prst="rect">
            <a:avLst/>
          </a:prstGeom>
          <a:ln w="0">
            <a:noFill/>
          </a:ln>
        </p:spPr>
      </p:pic>
      <p:pic>
        <p:nvPicPr>
          <p:cNvPr id="235" name="Picture 99"/>
          <p:cNvPicPr/>
          <p:nvPr/>
        </p:nvPicPr>
        <p:blipFill>
          <a:blip r:embed="rId3"/>
          <a:stretch/>
        </p:blipFill>
        <p:spPr>
          <a:xfrm>
            <a:off x="7019082" y="881605"/>
            <a:ext cx="4494128" cy="5604319"/>
          </a:xfrm>
          <a:prstGeom prst="rect">
            <a:avLst/>
          </a:prstGeom>
          <a:ln w="0">
            <a:noFill/>
          </a:ln>
        </p:spPr>
      </p:pic>
      <p:sp>
        <p:nvSpPr>
          <p:cNvPr id="3" name="TextBox 2">
            <a:extLst>
              <a:ext uri="{FF2B5EF4-FFF2-40B4-BE49-F238E27FC236}">
                <a16:creationId xmlns:a16="http://schemas.microsoft.com/office/drawing/2014/main" id="{AF860F2B-B0E5-4E86-8ECA-68526FB06673}"/>
              </a:ext>
            </a:extLst>
          </p:cNvPr>
          <p:cNvSpPr txBox="1"/>
          <p:nvPr/>
        </p:nvSpPr>
        <p:spPr>
          <a:xfrm>
            <a:off x="700389" y="266338"/>
            <a:ext cx="99291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masis MT Pro Black"/>
              </a:rPr>
              <a:t>Worker node is successfully connected with master node using ansible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 name="TextBox 100"/>
          <p:cNvSpPr/>
          <p:nvPr/>
        </p:nvSpPr>
        <p:spPr>
          <a:xfrm>
            <a:off x="753319" y="609480"/>
            <a:ext cx="10130400" cy="532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r>
              <a:rPr lang="en-US" sz="2000" spc="-1" dirty="0">
                <a:latin typeface="Amasis MT Pro Black"/>
              </a:rPr>
              <a:t>Cloning of a git repo using ansible playbook</a:t>
            </a:r>
            <a:endParaRPr lang="en-US" sz="2000" b="0" strike="noStrike" spc="-1" dirty="0">
              <a:latin typeface="Amasis MT Pro Black"/>
            </a:endParaRPr>
          </a:p>
        </p:txBody>
      </p:sp>
      <p:pic>
        <p:nvPicPr>
          <p:cNvPr id="237" name="Picture 101"/>
          <p:cNvPicPr/>
          <p:nvPr/>
        </p:nvPicPr>
        <p:blipFill>
          <a:blip r:embed="rId2"/>
          <a:stretch/>
        </p:blipFill>
        <p:spPr>
          <a:xfrm>
            <a:off x="757763" y="1509532"/>
            <a:ext cx="10629115" cy="4986039"/>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8" name="Picture 102"/>
          <p:cNvPicPr/>
          <p:nvPr/>
        </p:nvPicPr>
        <p:blipFill>
          <a:blip r:embed="rId2"/>
          <a:stretch/>
        </p:blipFill>
        <p:spPr>
          <a:xfrm>
            <a:off x="791901" y="1139142"/>
            <a:ext cx="5028480" cy="5105644"/>
          </a:xfrm>
          <a:prstGeom prst="rect">
            <a:avLst/>
          </a:prstGeom>
          <a:ln w="0">
            <a:noFill/>
          </a:ln>
        </p:spPr>
      </p:pic>
      <p:pic>
        <p:nvPicPr>
          <p:cNvPr id="239" name="Picture 103"/>
          <p:cNvPicPr/>
          <p:nvPr/>
        </p:nvPicPr>
        <p:blipFill>
          <a:blip r:embed="rId3"/>
          <a:stretch/>
        </p:blipFill>
        <p:spPr>
          <a:xfrm>
            <a:off x="6409481" y="1139142"/>
            <a:ext cx="5101200" cy="5104800"/>
          </a:xfrm>
          <a:prstGeom prst="rect">
            <a:avLst/>
          </a:prstGeom>
          <a:ln w="0">
            <a:noFill/>
          </a:ln>
        </p:spPr>
      </p:pic>
      <p:sp>
        <p:nvSpPr>
          <p:cNvPr id="2" name="TextBox 1">
            <a:extLst>
              <a:ext uri="{FF2B5EF4-FFF2-40B4-BE49-F238E27FC236}">
                <a16:creationId xmlns:a16="http://schemas.microsoft.com/office/drawing/2014/main" id="{C15F5AD0-3B03-454A-8FA5-751B0282DC3B}"/>
              </a:ext>
            </a:extLst>
          </p:cNvPr>
          <p:cNvSpPr txBox="1"/>
          <p:nvPr/>
        </p:nvSpPr>
        <p:spPr>
          <a:xfrm>
            <a:off x="721489" y="586449"/>
            <a:ext cx="50967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masis MT Pro Black"/>
              </a:rPr>
              <a:t>Worker nodes after cloning git repo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 name="TextBox 104"/>
          <p:cNvSpPr/>
          <p:nvPr/>
        </p:nvSpPr>
        <p:spPr>
          <a:xfrm>
            <a:off x="685800" y="380880"/>
            <a:ext cx="10130400" cy="761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000" b="0" strike="noStrike" spc="-1" dirty="0">
                <a:latin typeface="Amasis MT Pro Black"/>
                <a:ea typeface="DejaVu Sans"/>
              </a:rPr>
              <a:t>Installed apache2 using ansible playbook</a:t>
            </a:r>
            <a:endParaRPr lang="en-US" sz="2000" b="0" strike="noStrike" spc="-1" dirty="0">
              <a:latin typeface="Amasis MT Pro Black"/>
            </a:endParaRPr>
          </a:p>
        </p:txBody>
      </p:sp>
      <p:pic>
        <p:nvPicPr>
          <p:cNvPr id="241" name="Picture 105"/>
          <p:cNvPicPr/>
          <p:nvPr/>
        </p:nvPicPr>
        <p:blipFill>
          <a:blip r:embed="rId2"/>
          <a:stretch/>
        </p:blipFill>
        <p:spPr>
          <a:xfrm>
            <a:off x="685800" y="1133355"/>
            <a:ext cx="10795944" cy="2066325"/>
          </a:xfrm>
          <a:prstGeom prst="rect">
            <a:avLst/>
          </a:prstGeom>
          <a:ln w="0">
            <a:noFill/>
          </a:ln>
        </p:spPr>
      </p:pic>
      <p:pic>
        <p:nvPicPr>
          <p:cNvPr id="242" name="Picture 106"/>
          <p:cNvPicPr/>
          <p:nvPr/>
        </p:nvPicPr>
        <p:blipFill>
          <a:blip r:embed="rId3"/>
          <a:stretch/>
        </p:blipFill>
        <p:spPr>
          <a:xfrm>
            <a:off x="685800" y="3429000"/>
            <a:ext cx="10795944" cy="3051549"/>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FC12B5C8-7390-42C1-9B6C-472A53C6B7B3}"/>
              </a:ext>
            </a:extLst>
          </p:cNvPr>
          <p:cNvPicPr>
            <a:picLocks noChangeAspect="1"/>
          </p:cNvPicPr>
          <p:nvPr/>
        </p:nvPicPr>
        <p:blipFill rotWithShape="1">
          <a:blip r:embed="rId2"/>
          <a:srcRect l="36483"/>
          <a:stretch/>
        </p:blipFill>
        <p:spPr>
          <a:xfrm>
            <a:off x="20" y="10"/>
            <a:ext cx="6731898"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198" name="TextBox 197"/>
          <p:cNvSpPr txBox="1"/>
          <p:nvPr/>
        </p:nvSpPr>
        <p:spPr>
          <a:xfrm>
            <a:off x="6732117" y="319150"/>
            <a:ext cx="5617903" cy="6672263"/>
          </a:xfrm>
          <a:prstGeom prst="rect">
            <a:avLst/>
          </a:prstGeom>
        </p:spPr>
        <p:txBody>
          <a:bodyPr vert="horz" lIns="91440" tIns="45720" rIns="91440" bIns="45720" rtlCol="0" anchor="t">
            <a:normAutofit/>
          </a:bodyPr>
          <a:lstStyle/>
          <a:p>
            <a:pPr marL="431800" indent="-228600">
              <a:lnSpc>
                <a:spcPct val="90000"/>
              </a:lnSpc>
              <a:spcBef>
                <a:spcPts val="1417"/>
              </a:spcBef>
              <a:buClr>
                <a:srgbClr val="FFFFFF"/>
              </a:buClr>
              <a:buSzPct val="45000"/>
              <a:buFont typeface="Arial" panose="020B0604020202020204" pitchFamily="34" charset="0"/>
              <a:buChar char="•"/>
            </a:pPr>
            <a:endParaRPr lang="en-US" sz="600" spc="-1"/>
          </a:p>
          <a:p>
            <a:pPr indent="-228600">
              <a:lnSpc>
                <a:spcPct val="90000"/>
              </a:lnSpc>
              <a:spcBef>
                <a:spcPts val="1417"/>
              </a:spcBef>
              <a:buClr>
                <a:srgbClr val="FFFFFF"/>
              </a:buClr>
              <a:buSzPct val="45000"/>
              <a:buFont typeface="Arial" panose="020B0604020202020204" pitchFamily="34" charset="0"/>
              <a:buChar char="•"/>
            </a:pPr>
            <a:r>
              <a:rPr lang="en-US" sz="3600" b="0" strike="noStrike" spc="-1" dirty="0">
                <a:latin typeface="Amasis MT Pro Black"/>
              </a:rPr>
              <a:t>Technologies </a:t>
            </a:r>
            <a:r>
              <a:rPr lang="en-US" sz="3600" spc="-1" dirty="0">
                <a:latin typeface="Amasis MT Pro Black"/>
              </a:rPr>
              <a:t>used</a:t>
            </a:r>
            <a:endParaRPr lang="en-US" sz="3600" b="0" strike="noStrike" spc="-1" dirty="0">
              <a:latin typeface="Amasis MT Pro Black"/>
            </a:endParaRPr>
          </a:p>
          <a:p>
            <a:pPr marL="107950" indent="-228600">
              <a:lnSpc>
                <a:spcPct val="90000"/>
              </a:lnSpc>
              <a:spcBef>
                <a:spcPts val="1417"/>
              </a:spcBef>
              <a:buFont typeface="Arial" panose="020B0604020202020204" pitchFamily="34" charset="0"/>
              <a:buChar char="•"/>
            </a:pPr>
            <a:endParaRPr lang="en-US" spc="-1" dirty="0">
              <a:latin typeface="Amasis MT Pro"/>
            </a:endParaRPr>
          </a:p>
          <a:p>
            <a:pPr>
              <a:lnSpc>
                <a:spcPct val="90000"/>
              </a:lnSpc>
              <a:spcAft>
                <a:spcPts val="1001"/>
              </a:spcAft>
              <a:buClr>
                <a:srgbClr val="FFFFFF"/>
              </a:buClr>
              <a:buSzPct val="45000"/>
            </a:pPr>
            <a:r>
              <a:rPr lang="en-US" spc="-1" dirty="0">
                <a:latin typeface="Amasis MT Pro"/>
              </a:rPr>
              <a:t>     </a:t>
            </a:r>
            <a:r>
              <a:rPr lang="en-US" sz="2000" spc="-1" dirty="0">
                <a:latin typeface="Amasis MT Pro"/>
              </a:rPr>
              <a:t>Java/Java </a:t>
            </a:r>
            <a:r>
              <a:rPr lang="en-US" sz="2000" spc="-1" dirty="0" err="1">
                <a:latin typeface="Amasis MT Pro"/>
              </a:rPr>
              <a:t>Springboot</a:t>
            </a:r>
            <a:endParaRPr lang="en-US" sz="2000" strike="noStrike" spc="-1" dirty="0">
              <a:latin typeface="Amasis MT Pro"/>
            </a:endParaRPr>
          </a:p>
          <a:p>
            <a:pPr>
              <a:lnSpc>
                <a:spcPct val="90000"/>
              </a:lnSpc>
              <a:spcAft>
                <a:spcPts val="1001"/>
              </a:spcAft>
              <a:buClr>
                <a:srgbClr val="FFFFFF"/>
              </a:buClr>
              <a:buSzPct val="45000"/>
            </a:pPr>
            <a:r>
              <a:rPr lang="en-US" sz="2000" spc="-1" dirty="0">
                <a:latin typeface="Amasis MT Pro"/>
              </a:rPr>
              <a:t>    </a:t>
            </a:r>
            <a:r>
              <a:rPr lang="en-US" sz="2000" strike="noStrike" spc="-1" dirty="0">
                <a:latin typeface="Amasis MT Pro"/>
              </a:rPr>
              <a:t>Project Workflow</a:t>
            </a:r>
          </a:p>
          <a:p>
            <a:pPr>
              <a:lnSpc>
                <a:spcPct val="90000"/>
              </a:lnSpc>
              <a:spcAft>
                <a:spcPts val="1001"/>
              </a:spcAft>
              <a:buClr>
                <a:srgbClr val="FFFFFF"/>
              </a:buClr>
              <a:buSzPct val="45000"/>
            </a:pPr>
            <a:r>
              <a:rPr lang="en-US" sz="2000" spc="-1" dirty="0">
                <a:latin typeface="Amasis MT Pro"/>
              </a:rPr>
              <a:t>    </a:t>
            </a:r>
            <a:r>
              <a:rPr lang="en-US" sz="2000" strike="noStrike" spc="-1" dirty="0">
                <a:latin typeface="Amasis MT Pro"/>
              </a:rPr>
              <a:t>AWS</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GIT</a:t>
            </a:r>
            <a:r>
              <a:rPr lang="en-US" sz="2000" spc="-1" dirty="0">
                <a:latin typeface="Amasis MT Pro"/>
              </a:rPr>
              <a:t> </a:t>
            </a:r>
            <a:endParaRPr lang="en-US" sz="2000" strike="noStrike" spc="-1" dirty="0">
              <a:latin typeface="Amasis MT Pro"/>
            </a:endParaRP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Jenkins</a:t>
            </a:r>
            <a:endParaRPr lang="en-US" sz="2000" strike="noStrike" spc="-1" dirty="0">
              <a:latin typeface="Amasis MT Pro"/>
            </a:endParaRP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Nexus</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Docker</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Ansible</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Kubernetes</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Mongo DB</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a:t>
            </a:r>
            <a:r>
              <a:rPr lang="en-US" sz="2000" strike="noStrike" spc="-1" dirty="0">
                <a:latin typeface="Amasis MT Pro"/>
              </a:rPr>
              <a:t>Kafka</a:t>
            </a:r>
          </a:p>
          <a:p>
            <a:pPr indent="-228600">
              <a:lnSpc>
                <a:spcPct val="90000"/>
              </a:lnSpc>
              <a:spcAft>
                <a:spcPts val="1001"/>
              </a:spcAft>
              <a:buClr>
                <a:srgbClr val="FFFFFF"/>
              </a:buClr>
              <a:buSzPct val="45000"/>
              <a:buFont typeface="Arial" panose="020B0604020202020204" pitchFamily="34" charset="0"/>
              <a:buChar char="•"/>
            </a:pPr>
            <a:r>
              <a:rPr lang="en-US" sz="2000" spc="-1" dirty="0">
                <a:latin typeface="Amasis MT Pro"/>
              </a:rPr>
              <a:t> Swagger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3" name="Picture 107"/>
          <p:cNvPicPr/>
          <p:nvPr/>
        </p:nvPicPr>
        <p:blipFill>
          <a:blip r:embed="rId2"/>
          <a:stretch/>
        </p:blipFill>
        <p:spPr>
          <a:xfrm>
            <a:off x="969966" y="1457172"/>
            <a:ext cx="10133293" cy="2227680"/>
          </a:xfrm>
          <a:prstGeom prst="rect">
            <a:avLst/>
          </a:prstGeom>
          <a:ln w="0">
            <a:noFill/>
          </a:ln>
        </p:spPr>
      </p:pic>
      <p:pic>
        <p:nvPicPr>
          <p:cNvPr id="244" name="Picture 108"/>
          <p:cNvPicPr/>
          <p:nvPr/>
        </p:nvPicPr>
        <p:blipFill>
          <a:blip r:embed="rId3"/>
          <a:stretch/>
        </p:blipFill>
        <p:spPr>
          <a:xfrm rot="21592200">
            <a:off x="971406" y="4455726"/>
            <a:ext cx="10123920" cy="1393920"/>
          </a:xfrm>
          <a:prstGeom prst="rect">
            <a:avLst/>
          </a:prstGeom>
          <a:ln w="0">
            <a:noFill/>
          </a:ln>
        </p:spPr>
      </p:pic>
      <p:sp>
        <p:nvSpPr>
          <p:cNvPr id="2" name="TextBox 1">
            <a:extLst>
              <a:ext uri="{FF2B5EF4-FFF2-40B4-BE49-F238E27FC236}">
                <a16:creationId xmlns:a16="http://schemas.microsoft.com/office/drawing/2014/main" id="{29EC6AAC-5959-4C22-AA04-B4929EAD22BE}"/>
              </a:ext>
            </a:extLst>
          </p:cNvPr>
          <p:cNvSpPr txBox="1"/>
          <p:nvPr/>
        </p:nvSpPr>
        <p:spPr>
          <a:xfrm>
            <a:off x="972273" y="866171"/>
            <a:ext cx="82894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masis MT Pro Black"/>
              </a:rPr>
              <a:t>Worker nodes after installing </a:t>
            </a:r>
            <a:r>
              <a:rPr lang="en-US" sz="2000" dirty="0" err="1">
                <a:latin typeface="Amasis MT Pro Black"/>
              </a:rPr>
              <a:t>apache</a:t>
            </a:r>
            <a:r>
              <a:rPr lang="en-US" sz="2000" dirty="0">
                <a:latin typeface="Amasis MT Pro Black"/>
              </a:rPr>
              <a:t> using playbook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 name="Title 1"/>
          <p:cNvSpPr/>
          <p:nvPr/>
        </p:nvSpPr>
        <p:spPr>
          <a:xfrm>
            <a:off x="6097592" y="229688"/>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spc="-1" dirty="0">
                <a:latin typeface="Amasis MT Pro Black"/>
                <a:ea typeface="+mj-ea"/>
                <a:cs typeface="+mj-cs"/>
              </a:rPr>
              <a:t>KUBERNETES</a:t>
            </a:r>
            <a:endParaRPr lang="en-US" sz="4400" b="0" strike="noStrike" kern="1200" spc="-1" dirty="0">
              <a:latin typeface="Amasis MT Pro Black"/>
              <a:ea typeface="+mj-ea"/>
              <a:cs typeface="+mj-cs"/>
            </a:endParaRPr>
          </a:p>
        </p:txBody>
      </p:sp>
      <p:sp>
        <p:nvSpPr>
          <p:cNvPr id="123"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46" name="Subtitle 2"/>
          <p:cNvSpPr/>
          <p:nvPr/>
        </p:nvSpPr>
        <p:spPr>
          <a:xfrm>
            <a:off x="5815908" y="1715331"/>
            <a:ext cx="5146732" cy="4827409"/>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marL="228600" indent="-228600" algn="just">
              <a:lnSpc>
                <a:spcPct val="90000"/>
              </a:lnSpc>
              <a:spcBef>
                <a:spcPts val="1001"/>
              </a:spcBef>
              <a:buClr>
                <a:srgbClr val="FFFFFF"/>
              </a:buClr>
              <a:buFont typeface="Arial" panose="020B0604020202020204" pitchFamily="34" charset="0"/>
              <a:buChar char="•"/>
            </a:pPr>
            <a:r>
              <a:rPr lang="en-US" sz="2000" b="0" strike="noStrike" spc="-1" dirty="0">
                <a:latin typeface="Amasis MT Pro"/>
              </a:rPr>
              <a:t>Kubernetes is a portable, extensible, open-source platform for managing containerized workloads and services, that facilitates both declarative configuration and automation.</a:t>
            </a:r>
            <a:endParaRPr lang="en-US" sz="2000"/>
          </a:p>
          <a:p>
            <a:pPr marL="228600" indent="-228600" algn="just">
              <a:lnSpc>
                <a:spcPct val="90000"/>
              </a:lnSpc>
              <a:spcBef>
                <a:spcPts val="1001"/>
              </a:spcBef>
              <a:buClr>
                <a:srgbClr val="FFFFFF"/>
              </a:buClr>
              <a:buFont typeface="Arial" panose="020B0604020202020204" pitchFamily="34" charset="0"/>
              <a:buChar char="•"/>
            </a:pPr>
            <a:r>
              <a:rPr lang="en-US" sz="2000" b="0" strike="noStrike" spc="-1" dirty="0">
                <a:latin typeface="Amasis MT Pro"/>
              </a:rPr>
              <a:t>We connected a worker node with master node as a standalone application</a:t>
            </a:r>
          </a:p>
          <a:p>
            <a:pPr marL="228600" indent="-228600" algn="just">
              <a:lnSpc>
                <a:spcPct val="90000"/>
              </a:lnSpc>
              <a:spcBef>
                <a:spcPts val="1001"/>
              </a:spcBef>
              <a:buClr>
                <a:srgbClr val="FFFFFF"/>
              </a:buClr>
              <a:buFont typeface="Arial" panose="020B0604020202020204" pitchFamily="34" charset="0"/>
              <a:buChar char="•"/>
            </a:pPr>
            <a:r>
              <a:rPr lang="en-US" sz="2000" b="0" strike="noStrike" spc="-1" dirty="0">
                <a:latin typeface="Amasis MT Pro"/>
              </a:rPr>
              <a:t>We created the pods using pod file which is in </a:t>
            </a:r>
            <a:r>
              <a:rPr lang="en-US" sz="2000" b="0" strike="noStrike" spc="-1" dirty="0" err="1">
                <a:latin typeface="Amasis MT Pro"/>
              </a:rPr>
              <a:t>yaml</a:t>
            </a:r>
            <a:r>
              <a:rPr lang="en-US" sz="2000" b="0" strike="noStrike" spc="-1" dirty="0">
                <a:latin typeface="Amasis MT Pro"/>
              </a:rPr>
              <a:t> format.</a:t>
            </a:r>
          </a:p>
          <a:p>
            <a:pPr indent="-228600">
              <a:lnSpc>
                <a:spcPct val="90000"/>
              </a:lnSpc>
              <a:spcBef>
                <a:spcPts val="1001"/>
              </a:spcBef>
              <a:buFont typeface="Arial" panose="020B0604020202020204" pitchFamily="34" charset="0"/>
              <a:buChar char="•"/>
            </a:pPr>
            <a:endParaRPr lang="en-US" sz="2200" b="0" strike="noStrike" spc="-1"/>
          </a:p>
        </p:txBody>
      </p:sp>
      <p:pic>
        <p:nvPicPr>
          <p:cNvPr id="3" name="Picture 3">
            <a:extLst>
              <a:ext uri="{FF2B5EF4-FFF2-40B4-BE49-F238E27FC236}">
                <a16:creationId xmlns:a16="http://schemas.microsoft.com/office/drawing/2014/main" id="{6573836A-7D32-48A5-BF66-C046EAB65628}"/>
              </a:ext>
            </a:extLst>
          </p:cNvPr>
          <p:cNvPicPr>
            <a:picLocks noChangeAspect="1"/>
          </p:cNvPicPr>
          <p:nvPr/>
        </p:nvPicPr>
        <p:blipFill>
          <a:blip r:embed="rId2"/>
          <a:stretch>
            <a:fillRect/>
          </a:stretch>
        </p:blipFill>
        <p:spPr>
          <a:xfrm>
            <a:off x="1866900" y="2707481"/>
            <a:ext cx="2743200" cy="1371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 name="Title 3"/>
          <p:cNvSpPr/>
          <p:nvPr/>
        </p:nvSpPr>
        <p:spPr>
          <a:xfrm>
            <a:off x="685800" y="609480"/>
            <a:ext cx="10130400" cy="57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400" spc="-1" dirty="0">
                <a:latin typeface="Amasis MT Pro Black"/>
                <a:ea typeface="DejaVu Sans"/>
              </a:rPr>
              <a:t>Worker </a:t>
            </a:r>
            <a:r>
              <a:rPr lang="en-US" sz="2400" b="0" strike="noStrike" spc="-1" dirty="0">
                <a:latin typeface="Amasis MT Pro Black"/>
                <a:ea typeface="DejaVu Sans"/>
              </a:rPr>
              <a:t>node</a:t>
            </a:r>
            <a:r>
              <a:rPr lang="en-US" sz="2400" spc="-1" dirty="0">
                <a:latin typeface="Amasis MT Pro Black"/>
                <a:ea typeface="DejaVu Sans"/>
              </a:rPr>
              <a:t>  is</a:t>
            </a:r>
            <a:r>
              <a:rPr lang="en-US" sz="2400" b="0" strike="noStrike" spc="-1" dirty="0">
                <a:latin typeface="Amasis MT Pro Black"/>
                <a:ea typeface="DejaVu Sans"/>
              </a:rPr>
              <a:t> successfully connected with </a:t>
            </a:r>
            <a:r>
              <a:rPr lang="en-US" sz="2400" spc="-1" dirty="0">
                <a:latin typeface="Amasis MT Pro Black"/>
                <a:ea typeface="DejaVu Sans"/>
              </a:rPr>
              <a:t>Master</a:t>
            </a:r>
            <a:r>
              <a:rPr lang="en-US" sz="2400" b="0" strike="noStrike" spc="-1" dirty="0">
                <a:latin typeface="Amasis MT Pro Black"/>
                <a:ea typeface="DejaVu Sans"/>
              </a:rPr>
              <a:t> node</a:t>
            </a:r>
            <a:endParaRPr lang="en-US" sz="2000" b="0" strike="noStrike" spc="-1" dirty="0">
              <a:latin typeface="Amasis MT Pro Black"/>
            </a:endParaRPr>
          </a:p>
        </p:txBody>
      </p:sp>
      <p:sp>
        <p:nvSpPr>
          <p:cNvPr id="248" name="Text Placeholder 4"/>
          <p:cNvSpPr/>
          <p:nvPr/>
        </p:nvSpPr>
        <p:spPr>
          <a:xfrm>
            <a:off x="685800" y="1296360"/>
            <a:ext cx="6048720" cy="2822400"/>
          </a:xfrm>
          <a:prstGeom prst="rect">
            <a:avLst/>
          </a:prstGeom>
          <a:noFill/>
          <a:ln w="0">
            <a:noFill/>
          </a:ln>
        </p:spPr>
        <p:style>
          <a:lnRef idx="0">
            <a:scrgbClr r="0" g="0" b="0"/>
          </a:lnRef>
          <a:fillRef idx="0">
            <a:scrgbClr r="0" g="0" b="0"/>
          </a:fillRef>
          <a:effectRef idx="0">
            <a:scrgbClr r="0" g="0" b="0"/>
          </a:effectRef>
          <a:fontRef idx="minor"/>
        </p:style>
      </p:sp>
      <p:pic>
        <p:nvPicPr>
          <p:cNvPr id="249" name="Picture 6"/>
          <p:cNvPicPr/>
          <p:nvPr/>
        </p:nvPicPr>
        <p:blipFill>
          <a:blip r:embed="rId2"/>
          <a:stretch/>
        </p:blipFill>
        <p:spPr>
          <a:xfrm>
            <a:off x="685800" y="1582920"/>
            <a:ext cx="10707953" cy="275389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0" name="Title 1"/>
          <p:cNvSpPr/>
          <p:nvPr/>
        </p:nvSpPr>
        <p:spPr>
          <a:xfrm>
            <a:off x="878711" y="599834"/>
            <a:ext cx="10448703" cy="1455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000" spc="-1" dirty="0">
                <a:latin typeface="Amasis MT Pro Black"/>
                <a:ea typeface="DejaVu Sans"/>
              </a:rPr>
              <a:t>Creating pod</a:t>
            </a:r>
            <a:r>
              <a:rPr lang="en-US" sz="2000" b="0" strike="noStrike" spc="-1" dirty="0">
                <a:latin typeface="Amasis MT Pro Black"/>
                <a:ea typeface="DejaVu Sans"/>
              </a:rPr>
              <a:t> file named </a:t>
            </a:r>
            <a:r>
              <a:rPr lang="en-US" sz="2000" b="0" strike="noStrike" spc="-1" err="1">
                <a:latin typeface="Amasis MT Pro Black"/>
                <a:ea typeface="DejaVu Sans"/>
              </a:rPr>
              <a:t>ngnix-deployment.yaml</a:t>
            </a:r>
            <a:r>
              <a:rPr lang="en-US" sz="2000" b="0" strike="noStrike" spc="-1" dirty="0">
                <a:latin typeface="Amasis MT Pro Black"/>
                <a:ea typeface="DejaVu Sans"/>
              </a:rPr>
              <a:t> in which </a:t>
            </a:r>
            <a:r>
              <a:rPr lang="en-US" sz="2000" b="0" strike="noStrike" spc="-1" err="1">
                <a:latin typeface="Amasis MT Pro Black"/>
                <a:ea typeface="DejaVu Sans"/>
              </a:rPr>
              <a:t>ngnix</a:t>
            </a:r>
            <a:r>
              <a:rPr lang="en-US" sz="2000" b="0" strike="noStrike" spc="-1" dirty="0">
                <a:latin typeface="Amasis MT Pro Black"/>
                <a:ea typeface="DejaVu Sans"/>
              </a:rPr>
              <a:t> app is installed </a:t>
            </a:r>
            <a:r>
              <a:rPr lang="en-US" sz="2000" spc="-1" dirty="0">
                <a:latin typeface="Amasis MT Pro Black"/>
                <a:ea typeface="DejaVu Sans"/>
              </a:rPr>
              <a:t>and </a:t>
            </a:r>
            <a:r>
              <a:rPr lang="en-US" sz="2000" b="0" strike="noStrike" spc="-1" dirty="0">
                <a:latin typeface="Amasis MT Pro Black"/>
                <a:ea typeface="DejaVu Sans"/>
              </a:rPr>
              <a:t>number of replicas given as 3.</a:t>
            </a:r>
            <a:endParaRPr lang="en-US" sz="2000" b="0" strike="noStrike" spc="-1" dirty="0">
              <a:latin typeface="Amasis MT Pro Black"/>
            </a:endParaRPr>
          </a:p>
        </p:txBody>
      </p:sp>
      <p:sp>
        <p:nvSpPr>
          <p:cNvPr id="251" name="Text Placeholder 2"/>
          <p:cNvSpPr/>
          <p:nvPr/>
        </p:nvSpPr>
        <p:spPr>
          <a:xfrm>
            <a:off x="685800" y="2142000"/>
            <a:ext cx="7848000" cy="3647880"/>
          </a:xfrm>
          <a:prstGeom prst="rect">
            <a:avLst/>
          </a:prstGeom>
          <a:noFill/>
          <a:ln w="0">
            <a:noFill/>
          </a:ln>
        </p:spPr>
        <p:style>
          <a:lnRef idx="0">
            <a:scrgbClr r="0" g="0" b="0"/>
          </a:lnRef>
          <a:fillRef idx="0">
            <a:scrgbClr r="0" g="0" b="0"/>
          </a:fillRef>
          <a:effectRef idx="0">
            <a:scrgbClr r="0" g="0" b="0"/>
          </a:effectRef>
          <a:fontRef idx="minor"/>
        </p:style>
      </p:sp>
      <p:pic>
        <p:nvPicPr>
          <p:cNvPr id="252" name="Picture 4"/>
          <p:cNvPicPr/>
          <p:nvPr/>
        </p:nvPicPr>
        <p:blipFill>
          <a:blip r:embed="rId2"/>
          <a:stretch/>
        </p:blipFill>
        <p:spPr>
          <a:xfrm>
            <a:off x="878711" y="2142000"/>
            <a:ext cx="10443974" cy="4235775"/>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3B56213-774E-48D5-A2B7-084E7A3842B3}"/>
                  </a:ext>
                </a:extLst>
              </p14:cNvPr>
              <p14:cNvContentPartPr/>
              <p14:nvPr/>
            </p14:nvContentPartPr>
            <p14:xfrm>
              <a:off x="10219432" y="1215341"/>
              <a:ext cx="19049" cy="19049"/>
            </p14:xfrm>
          </p:contentPart>
        </mc:Choice>
        <mc:Fallback xmlns="">
          <p:pic>
            <p:nvPicPr>
              <p:cNvPr id="2" name="Ink 1">
                <a:extLst>
                  <a:ext uri="{FF2B5EF4-FFF2-40B4-BE49-F238E27FC236}">
                    <a16:creationId xmlns:a16="http://schemas.microsoft.com/office/drawing/2014/main" id="{C3B56213-774E-48D5-A2B7-084E7A3842B3}"/>
                  </a:ext>
                </a:extLst>
              </p:cNvPr>
              <p:cNvPicPr/>
              <p:nvPr/>
            </p:nvPicPr>
            <p:blipFill>
              <a:blip r:embed="rId4"/>
              <a:stretch>
                <a:fillRect/>
              </a:stretch>
            </p:blipFill>
            <p:spPr>
              <a:xfrm>
                <a:off x="9266982" y="262891"/>
                <a:ext cx="1904900"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A26BE9E-607E-4923-B242-78A89FD36673}"/>
                  </a:ext>
                </a:extLst>
              </p14:cNvPr>
              <p14:cNvContentPartPr/>
              <p14:nvPr/>
            </p14:nvContentPartPr>
            <p14:xfrm>
              <a:off x="9746896" y="1186405"/>
              <a:ext cx="19049" cy="19049"/>
            </p14:xfrm>
          </p:contentPart>
        </mc:Choice>
        <mc:Fallback xmlns="">
          <p:pic>
            <p:nvPicPr>
              <p:cNvPr id="3" name="Ink 2">
                <a:extLst>
                  <a:ext uri="{FF2B5EF4-FFF2-40B4-BE49-F238E27FC236}">
                    <a16:creationId xmlns:a16="http://schemas.microsoft.com/office/drawing/2014/main" id="{5A26BE9E-607E-4923-B242-78A89FD36673}"/>
                  </a:ext>
                </a:extLst>
              </p:cNvPr>
              <p:cNvPicPr/>
              <p:nvPr/>
            </p:nvPicPr>
            <p:blipFill>
              <a:blip r:embed="rId4"/>
              <a:stretch>
                <a:fillRect/>
              </a:stretch>
            </p:blipFill>
            <p:spPr>
              <a:xfrm>
                <a:off x="8794446" y="233955"/>
                <a:ext cx="1904900"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CBE304D-1BEF-48F2-B7CD-74F8B2CEBAD3}"/>
                  </a:ext>
                </a:extLst>
              </p14:cNvPr>
              <p14:cNvContentPartPr/>
              <p14:nvPr/>
            </p14:nvContentPartPr>
            <p14:xfrm>
              <a:off x="10229126" y="1205647"/>
              <a:ext cx="19049" cy="19049"/>
            </p14:xfrm>
          </p:contentPart>
        </mc:Choice>
        <mc:Fallback xmlns="">
          <p:pic>
            <p:nvPicPr>
              <p:cNvPr id="4" name="Ink 3">
                <a:extLst>
                  <a:ext uri="{FF2B5EF4-FFF2-40B4-BE49-F238E27FC236}">
                    <a16:creationId xmlns:a16="http://schemas.microsoft.com/office/drawing/2014/main" id="{ACBE304D-1BEF-48F2-B7CD-74F8B2CEBAD3}"/>
                  </a:ext>
                </a:extLst>
              </p:cNvPr>
              <p:cNvPicPr/>
              <p:nvPr/>
            </p:nvPicPr>
            <p:blipFill>
              <a:blip r:embed="rId4"/>
              <a:stretch>
                <a:fillRect/>
              </a:stretch>
            </p:blipFill>
            <p:spPr>
              <a:xfrm>
                <a:off x="9276676" y="253197"/>
                <a:ext cx="1904900"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9C5A56-AA75-42BC-9932-CC59881BF64D}"/>
                  </a:ext>
                </a:extLst>
              </p14:cNvPr>
              <p14:cNvContentPartPr/>
              <p14:nvPr/>
            </p14:nvContentPartPr>
            <p14:xfrm>
              <a:off x="-255654" y="1495014"/>
              <a:ext cx="19049" cy="19049"/>
            </p14:xfrm>
          </p:contentPart>
        </mc:Choice>
        <mc:Fallback xmlns="">
          <p:pic>
            <p:nvPicPr>
              <p:cNvPr id="6" name="Ink 5">
                <a:extLst>
                  <a:ext uri="{FF2B5EF4-FFF2-40B4-BE49-F238E27FC236}">
                    <a16:creationId xmlns:a16="http://schemas.microsoft.com/office/drawing/2014/main" id="{A89C5A56-AA75-42BC-9932-CC59881BF64D}"/>
                  </a:ext>
                </a:extLst>
              </p:cNvPr>
              <p:cNvPicPr/>
              <p:nvPr/>
            </p:nvPicPr>
            <p:blipFill>
              <a:blip r:embed="rId4"/>
              <a:stretch>
                <a:fillRect/>
              </a:stretch>
            </p:blipFill>
            <p:spPr>
              <a:xfrm>
                <a:off x="-1208104" y="542564"/>
                <a:ext cx="1904900" cy="19049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 name="Text Placeholder 2"/>
          <p:cNvSpPr/>
          <p:nvPr/>
        </p:nvSpPr>
        <p:spPr>
          <a:xfrm>
            <a:off x="5877360" y="2142000"/>
            <a:ext cx="4943160" cy="3647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endParaRPr lang="en-US" sz="1800" b="0" strike="noStrike" spc="-1">
              <a:latin typeface="Arial"/>
            </a:endParaRPr>
          </a:p>
          <a:p>
            <a:pPr>
              <a:lnSpc>
                <a:spcPct val="90000"/>
              </a:lnSpc>
              <a:spcBef>
                <a:spcPts val="1001"/>
              </a:spcBef>
            </a:pPr>
            <a:endParaRPr lang="en-US" sz="1800" b="0" strike="noStrike" spc="-1">
              <a:latin typeface="Arial"/>
            </a:endParaRPr>
          </a:p>
          <a:p>
            <a:pPr marL="228600" indent="-227880">
              <a:lnSpc>
                <a:spcPct val="90000"/>
              </a:lnSpc>
              <a:spcBef>
                <a:spcPts val="1001"/>
              </a:spcBef>
              <a:buClr>
                <a:srgbClr val="FFFFFF"/>
              </a:buClr>
              <a:buFont typeface="Arial"/>
              <a:buChar char="•"/>
            </a:pPr>
            <a:r>
              <a:rPr lang="en-IN" sz="1600" b="0" strike="noStrike" spc="-1" dirty="0">
                <a:solidFill>
                  <a:srgbClr val="FFFFFF"/>
                </a:solidFill>
                <a:latin typeface="Arial"/>
                <a:ea typeface="DejaVu Sans"/>
              </a:rPr>
              <a:t>Above image shows the pods are up and running in the worker node.</a:t>
            </a:r>
            <a:endParaRPr lang="en-US" sz="1600" b="0" strike="noStrike" spc="-1" dirty="0">
              <a:latin typeface="Arial"/>
            </a:endParaRPr>
          </a:p>
        </p:txBody>
      </p:sp>
      <p:sp>
        <p:nvSpPr>
          <p:cNvPr id="254" name="Text Placeholder 3"/>
          <p:cNvSpPr/>
          <p:nvPr/>
        </p:nvSpPr>
        <p:spPr>
          <a:xfrm>
            <a:off x="5877360" y="2142000"/>
            <a:ext cx="4943160" cy="3647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spcBef>
                <a:spcPts val="1001"/>
              </a:spcBef>
            </a:pPr>
            <a:endParaRPr lang="en-US" sz="1800" b="0" strike="noStrike" spc="-1">
              <a:latin typeface="Arial"/>
            </a:endParaRPr>
          </a:p>
          <a:p>
            <a:pPr>
              <a:lnSpc>
                <a:spcPct val="90000"/>
              </a:lnSpc>
              <a:spcBef>
                <a:spcPts val="1001"/>
              </a:spcBef>
            </a:pPr>
            <a:endParaRPr lang="en-US" sz="1600" b="0" strike="noStrike" spc="-1">
              <a:latin typeface="Arial"/>
            </a:endParaRPr>
          </a:p>
        </p:txBody>
      </p:sp>
      <p:pic>
        <p:nvPicPr>
          <p:cNvPr id="255" name="Picture 4"/>
          <p:cNvPicPr/>
          <p:nvPr/>
        </p:nvPicPr>
        <p:blipFill>
          <a:blip r:embed="rId2"/>
          <a:stretch/>
        </p:blipFill>
        <p:spPr>
          <a:xfrm>
            <a:off x="685800" y="1553400"/>
            <a:ext cx="5049261" cy="2064883"/>
          </a:xfrm>
          <a:prstGeom prst="rect">
            <a:avLst/>
          </a:prstGeom>
          <a:ln w="0">
            <a:noFill/>
          </a:ln>
        </p:spPr>
      </p:pic>
      <p:pic>
        <p:nvPicPr>
          <p:cNvPr id="256" name="Picture 5"/>
          <p:cNvPicPr/>
          <p:nvPr/>
        </p:nvPicPr>
        <p:blipFill>
          <a:blip r:embed="rId3"/>
          <a:stretch/>
        </p:blipFill>
        <p:spPr>
          <a:xfrm>
            <a:off x="6243891" y="1553400"/>
            <a:ext cx="5247498" cy="2064883"/>
          </a:xfrm>
          <a:prstGeom prst="rect">
            <a:avLst/>
          </a:prstGeom>
          <a:ln w="0">
            <a:noFill/>
          </a:ln>
        </p:spPr>
      </p:pic>
      <p:sp>
        <p:nvSpPr>
          <p:cNvPr id="2" name="TextBox 1">
            <a:extLst>
              <a:ext uri="{FF2B5EF4-FFF2-40B4-BE49-F238E27FC236}">
                <a16:creationId xmlns:a16="http://schemas.microsoft.com/office/drawing/2014/main" id="{5B7C1558-3A4F-472B-A87B-942A7E6BB2E2}"/>
              </a:ext>
            </a:extLst>
          </p:cNvPr>
          <p:cNvSpPr txBox="1"/>
          <p:nvPr/>
        </p:nvSpPr>
        <p:spPr>
          <a:xfrm>
            <a:off x="644324" y="567159"/>
            <a:ext cx="81447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Amasis MT Pro Black"/>
              </a:rPr>
              <a:t>Running pods in master node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 name="Text Placeholder 2"/>
          <p:cNvSpPr/>
          <p:nvPr/>
        </p:nvSpPr>
        <p:spPr>
          <a:xfrm>
            <a:off x="685800" y="1067400"/>
            <a:ext cx="10984320" cy="4722480"/>
          </a:xfrm>
          <a:prstGeom prst="rect">
            <a:avLst/>
          </a:prstGeom>
          <a:noFill/>
          <a:ln w="0">
            <a:noFill/>
          </a:ln>
        </p:spPr>
        <p:style>
          <a:lnRef idx="0">
            <a:scrgbClr r="0" g="0" b="0"/>
          </a:lnRef>
          <a:fillRef idx="0">
            <a:scrgbClr r="0" g="0" b="0"/>
          </a:fillRef>
          <a:effectRef idx="0">
            <a:scrgbClr r="0" g="0" b="0"/>
          </a:effectRef>
          <a:fontRef idx="minor"/>
        </p:style>
      </p:sp>
      <p:pic>
        <p:nvPicPr>
          <p:cNvPr id="259" name="Picture 4"/>
          <p:cNvPicPr/>
          <p:nvPr/>
        </p:nvPicPr>
        <p:blipFill>
          <a:blip r:embed="rId2"/>
          <a:stretch/>
        </p:blipFill>
        <p:spPr>
          <a:xfrm>
            <a:off x="776880" y="1140480"/>
            <a:ext cx="10555100" cy="5127593"/>
          </a:xfrm>
          <a:prstGeom prst="rect">
            <a:avLst/>
          </a:prstGeom>
          <a:ln w="0">
            <a:noFill/>
          </a:ln>
        </p:spPr>
      </p:pic>
      <p:sp>
        <p:nvSpPr>
          <p:cNvPr id="15" name="Title 1">
            <a:extLst>
              <a:ext uri="{FF2B5EF4-FFF2-40B4-BE49-F238E27FC236}">
                <a16:creationId xmlns:a16="http://schemas.microsoft.com/office/drawing/2014/main" id="{4C6D46E9-1A17-46EE-8BBE-DC6128F822EF}"/>
              </a:ext>
            </a:extLst>
          </p:cNvPr>
          <p:cNvSpPr/>
          <p:nvPr/>
        </p:nvSpPr>
        <p:spPr>
          <a:xfrm>
            <a:off x="772610" y="409767"/>
            <a:ext cx="10130400" cy="59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2000" b="0" strike="noStrike" spc="-1" dirty="0">
                <a:latin typeface="Amasis MT Pro Black"/>
                <a:ea typeface="DejaVu Sans"/>
              </a:rPr>
              <a:t>Pod Operations: Deletion </a:t>
            </a:r>
            <a:r>
              <a:rPr lang="en-US" sz="2000" spc="-1" dirty="0">
                <a:latin typeface="Amasis MT Pro Black"/>
                <a:ea typeface="DejaVu Sans"/>
              </a:rPr>
              <a:t> </a:t>
            </a:r>
            <a:r>
              <a:rPr lang="en-US" sz="2000" b="0" strike="noStrike" spc="-1" dirty="0">
                <a:latin typeface="Amasis MT Pro Black"/>
                <a:ea typeface="DejaVu Sans"/>
              </a:rPr>
              <a:t>and </a:t>
            </a:r>
            <a:r>
              <a:rPr lang="en-US" sz="2000" spc="-1" dirty="0" err="1">
                <a:latin typeface="Amasis MT Pro Black"/>
                <a:ea typeface="DejaVu Sans"/>
              </a:rPr>
              <a:t>updation</a:t>
            </a:r>
            <a:r>
              <a:rPr lang="en-US" sz="2000" spc="-1" dirty="0">
                <a:latin typeface="Amasis MT Pro Black"/>
                <a:ea typeface="DejaVu Sans"/>
              </a:rPr>
              <a:t> of</a:t>
            </a:r>
            <a:r>
              <a:rPr lang="en-US" sz="2000" b="0" strike="noStrike" spc="-1" dirty="0">
                <a:latin typeface="Amasis MT Pro Black"/>
                <a:ea typeface="DejaVu Sans"/>
              </a:rPr>
              <a:t> the </a:t>
            </a:r>
            <a:r>
              <a:rPr lang="en-US" sz="2000" spc="-1" dirty="0">
                <a:latin typeface="Amasis MT Pro Black"/>
                <a:ea typeface="DejaVu Sans"/>
              </a:rPr>
              <a:t>pods</a:t>
            </a:r>
            <a:endParaRPr lang="en-US" sz="2000" b="0" strike="noStrike" spc="-1" dirty="0">
              <a:latin typeface="Amasis MT Pro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 name="Title 1"/>
          <p:cNvSpPr/>
          <p:nvPr/>
        </p:nvSpPr>
        <p:spPr>
          <a:xfrm>
            <a:off x="6097592" y="265407"/>
            <a:ext cx="5244301" cy="153813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spc="-1" dirty="0">
                <a:latin typeface="Amasis MT Pro Black"/>
                <a:ea typeface="+mj-ea"/>
                <a:cs typeface="+mj-cs"/>
              </a:rPr>
              <a:t>MONGODB</a:t>
            </a:r>
            <a:endParaRPr lang="en-US" sz="4400" b="0" strike="noStrike" kern="1200" spc="-1" dirty="0">
              <a:latin typeface="Amasis MT Pro Black"/>
              <a:ea typeface="+mj-ea"/>
              <a:cs typeface="+mj-cs"/>
            </a:endParaRPr>
          </a:p>
        </p:txBody>
      </p:sp>
      <p:sp>
        <p:nvSpPr>
          <p:cNvPr id="74"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61" name="Subtitle 4"/>
          <p:cNvSpPr/>
          <p:nvPr/>
        </p:nvSpPr>
        <p:spPr>
          <a:xfrm>
            <a:off x="5899252" y="1278115"/>
            <a:ext cx="5240778" cy="4934565"/>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Autofit/>
          </a:bodyPr>
          <a:lstStyle/>
          <a:p>
            <a:pPr indent="-228600">
              <a:lnSpc>
                <a:spcPct val="90000"/>
              </a:lnSpc>
              <a:spcBef>
                <a:spcPts val="1001"/>
              </a:spcBef>
              <a:buFont typeface="Arial" panose="020B0604020202020204" pitchFamily="34" charset="0"/>
              <a:buChar char="•"/>
            </a:pPr>
            <a:endParaRPr lang="en-US" sz="1900" b="0" strike="noStrike" spc="-1"/>
          </a:p>
          <a:p>
            <a:pPr marL="228600" indent="-228600" algn="just">
              <a:lnSpc>
                <a:spcPct val="90000"/>
              </a:lnSpc>
              <a:spcBef>
                <a:spcPts val="1001"/>
              </a:spcBef>
              <a:buClr>
                <a:srgbClr val="FFFFFF"/>
              </a:buClr>
              <a:buFont typeface="Arial" panose="020B0604020202020204" pitchFamily="34" charset="0"/>
              <a:buChar char="•"/>
            </a:pPr>
            <a:r>
              <a:rPr lang="en-US" sz="2400" b="0" strike="noStrike" spc="-1" dirty="0">
                <a:latin typeface="Amasis MT Pro"/>
              </a:rPr>
              <a:t>MongoDB is an open-source document-oriented database that is designed to store a large scale of data.</a:t>
            </a:r>
          </a:p>
          <a:p>
            <a:pPr marL="228600" indent="-228600" algn="just">
              <a:lnSpc>
                <a:spcPct val="90000"/>
              </a:lnSpc>
              <a:spcBef>
                <a:spcPts val="1001"/>
              </a:spcBef>
              <a:buClr>
                <a:srgbClr val="FFFFFF"/>
              </a:buClr>
              <a:buFont typeface="Arial" panose="020B0604020202020204" pitchFamily="34" charset="0"/>
              <a:buChar char="•"/>
            </a:pPr>
            <a:r>
              <a:rPr lang="en-US" sz="2400" b="0" strike="noStrike" spc="-1" dirty="0">
                <a:latin typeface="Amasis MT Pro"/>
              </a:rPr>
              <a:t>It is categorized under the NoSQL (Not only SQL) database because the storage and retrieval of data in the MongoDB are not in the form of tables.</a:t>
            </a:r>
          </a:p>
          <a:p>
            <a:pPr marL="228600" indent="-228600" algn="just">
              <a:lnSpc>
                <a:spcPct val="90000"/>
              </a:lnSpc>
              <a:spcBef>
                <a:spcPts val="1001"/>
              </a:spcBef>
              <a:buClr>
                <a:srgbClr val="FFFFFF"/>
              </a:buClr>
              <a:buFont typeface="Arial" panose="020B0604020202020204" pitchFamily="34" charset="0"/>
              <a:buChar char="•"/>
            </a:pPr>
            <a:r>
              <a:rPr lang="en-US" sz="2400" b="0" strike="noStrike" spc="-1" dirty="0">
                <a:latin typeface="Amasis MT Pro"/>
              </a:rPr>
              <a:t>We creates the NoSQL </a:t>
            </a:r>
            <a:r>
              <a:rPr lang="en-US" sz="2400" b="0" strike="noStrike" spc="-1" dirty="0" err="1">
                <a:latin typeface="Amasis MT Pro"/>
              </a:rPr>
              <a:t>mongodb</a:t>
            </a:r>
            <a:r>
              <a:rPr lang="en-US" sz="2400" b="0" strike="noStrike" spc="-1" dirty="0">
                <a:latin typeface="Amasis MT Pro"/>
              </a:rPr>
              <a:t> database which is replica of our </a:t>
            </a:r>
            <a:r>
              <a:rPr lang="en-US" sz="2400" spc="-1" dirty="0">
                <a:latin typeface="Amasis MT Pro"/>
              </a:rPr>
              <a:t>real estate</a:t>
            </a:r>
            <a:r>
              <a:rPr lang="en-US" sz="2400" b="0" strike="noStrike" spc="-1" dirty="0">
                <a:latin typeface="Amasis MT Pro"/>
              </a:rPr>
              <a:t> project SQL database.</a:t>
            </a:r>
          </a:p>
          <a:p>
            <a:pPr indent="-228600">
              <a:lnSpc>
                <a:spcPct val="90000"/>
              </a:lnSpc>
              <a:spcBef>
                <a:spcPts val="1001"/>
              </a:spcBef>
              <a:buFont typeface="Arial" panose="020B0604020202020204" pitchFamily="34" charset="0"/>
              <a:buChar char="•"/>
              <a:tabLst>
                <a:tab pos="0" algn="l"/>
              </a:tabLst>
            </a:pPr>
            <a:endParaRPr lang="en-US" sz="1900" b="0" strike="noStrike" spc="-1"/>
          </a:p>
        </p:txBody>
      </p:sp>
      <p:pic>
        <p:nvPicPr>
          <p:cNvPr id="3" name="Picture 3">
            <a:extLst>
              <a:ext uri="{FF2B5EF4-FFF2-40B4-BE49-F238E27FC236}">
                <a16:creationId xmlns:a16="http://schemas.microsoft.com/office/drawing/2014/main" id="{B951E57C-A7CB-47C2-95FF-F9405FD510F3}"/>
              </a:ext>
            </a:extLst>
          </p:cNvPr>
          <p:cNvPicPr>
            <a:picLocks noChangeAspect="1"/>
          </p:cNvPicPr>
          <p:nvPr/>
        </p:nvPicPr>
        <p:blipFill>
          <a:blip r:embed="rId2"/>
          <a:stretch>
            <a:fillRect/>
          </a:stretch>
        </p:blipFill>
        <p:spPr>
          <a:xfrm>
            <a:off x="1766887" y="2519362"/>
            <a:ext cx="2717006" cy="193833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9" name="Rectangle 8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9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9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62" name="Subtitle 2"/>
          <p:cNvSpPr/>
          <p:nvPr/>
        </p:nvSpPr>
        <p:spPr>
          <a:xfrm>
            <a:off x="5010955" y="1641525"/>
            <a:ext cx="5716988" cy="4279709"/>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gn="just">
              <a:lnSpc>
                <a:spcPct val="90000"/>
              </a:lnSpc>
              <a:spcBef>
                <a:spcPts val="1001"/>
              </a:spcBef>
              <a:buClr>
                <a:srgbClr val="FFFFFF"/>
              </a:buClr>
            </a:pPr>
            <a:r>
              <a:rPr lang="en-US" sz="2400" b="0" strike="noStrike" spc="-1" dirty="0">
                <a:latin typeface="Amasis MT Pro Black"/>
              </a:rPr>
              <a:t>Created</a:t>
            </a:r>
            <a:r>
              <a:rPr lang="en-US" sz="2400" spc="-1" dirty="0">
                <a:latin typeface="Amasis MT Pro Black"/>
              </a:rPr>
              <a:t> a</a:t>
            </a:r>
            <a:r>
              <a:rPr lang="en-US" sz="2400" b="0" strike="noStrike" spc="-1" dirty="0">
                <a:latin typeface="Amasis MT Pro Black"/>
              </a:rPr>
              <a:t> database </a:t>
            </a:r>
            <a:r>
              <a:rPr lang="en-US" sz="2400" spc="-1" dirty="0">
                <a:latin typeface="Amasis MT Pro Black"/>
              </a:rPr>
              <a:t>in </a:t>
            </a:r>
            <a:r>
              <a:rPr lang="en-US" sz="2400" spc="-1" dirty="0" err="1">
                <a:latin typeface="Amasis MT Pro Black"/>
              </a:rPr>
              <a:t>Mongodb</a:t>
            </a:r>
            <a:r>
              <a:rPr lang="en-US" sz="2400" spc="-1" dirty="0">
                <a:latin typeface="Amasis MT Pro Black"/>
              </a:rPr>
              <a:t> as </a:t>
            </a:r>
            <a:r>
              <a:rPr lang="en-US" sz="2400" b="0" strike="noStrike" spc="-1" dirty="0">
                <a:latin typeface="Amasis MT Pro Black"/>
              </a:rPr>
              <a:t> </a:t>
            </a:r>
            <a:r>
              <a:rPr lang="en-US" sz="2400" spc="-1" dirty="0">
                <a:latin typeface="Amasis MT Pro Black"/>
              </a:rPr>
              <a:t>"</a:t>
            </a:r>
            <a:r>
              <a:rPr lang="en-US" sz="2400" b="0" strike="noStrike" spc="-1" dirty="0" err="1">
                <a:latin typeface="Amasis MT Pro Black"/>
              </a:rPr>
              <a:t>realestate</a:t>
            </a:r>
            <a:r>
              <a:rPr lang="en-US" sz="2400" spc="-1" dirty="0">
                <a:latin typeface="Amasis MT Pro Black"/>
              </a:rPr>
              <a:t>" and collections </a:t>
            </a:r>
            <a:r>
              <a:rPr lang="en-US" sz="2400" b="0" strike="noStrike" spc="-1" dirty="0">
                <a:latin typeface="Amasis MT Pro Black"/>
              </a:rPr>
              <a:t>as:</a:t>
            </a:r>
            <a:r>
              <a:rPr lang="en-US" sz="2400" spc="-1" dirty="0">
                <a:latin typeface="Amasis MT Pro Black"/>
              </a:rPr>
              <a:t> </a:t>
            </a:r>
            <a:endParaRPr lang="en-US" sz="2400">
              <a:latin typeface="Amasis MT Pro Black"/>
            </a:endParaRPr>
          </a:p>
          <a:p>
            <a:pPr marL="228600" indent="-228600">
              <a:lnSpc>
                <a:spcPct val="90000"/>
              </a:lnSpc>
              <a:spcBef>
                <a:spcPts val="1001"/>
              </a:spcBef>
              <a:buClr>
                <a:srgbClr val="FFFFFF"/>
              </a:buClr>
              <a:buFont typeface="Arial" panose="020B0604020202020204" pitchFamily="34" charset="0"/>
              <a:buChar char="•"/>
            </a:pPr>
            <a:endParaRPr lang="en-US" sz="2400" spc="-1"/>
          </a:p>
          <a:p>
            <a:pPr marL="635" indent="-228600">
              <a:lnSpc>
                <a:spcPct val="90000"/>
              </a:lnSpc>
              <a:spcBef>
                <a:spcPts val="1001"/>
              </a:spcBef>
              <a:buClr>
                <a:srgbClr val="FFFFFF"/>
              </a:buClr>
              <a:buFont typeface="Arial" panose="020B0604020202020204" pitchFamily="34" charset="0"/>
              <a:buChar char="•"/>
            </a:pPr>
            <a:r>
              <a:rPr lang="en-US" sz="2400" spc="-1" dirty="0" err="1">
                <a:latin typeface="Amasis MT Pro"/>
              </a:rPr>
              <a:t>admindetails</a:t>
            </a:r>
            <a:endParaRPr lang="en-US" sz="2400" b="0" strike="noStrike" spc="-1">
              <a:latin typeface="Amasis MT Pro"/>
            </a:endParaRPr>
          </a:p>
          <a:p>
            <a:pPr marL="635" indent="-228600">
              <a:lnSpc>
                <a:spcPct val="90000"/>
              </a:lnSpc>
              <a:spcBef>
                <a:spcPts val="1001"/>
              </a:spcBef>
              <a:buClr>
                <a:srgbClr val="FFFFFF"/>
              </a:buClr>
              <a:buFont typeface="Arial" panose="020B0604020202020204" pitchFamily="34" charset="0"/>
              <a:buChar char="•"/>
            </a:pPr>
            <a:r>
              <a:rPr lang="en-US" sz="2400" spc="-1" dirty="0" err="1">
                <a:latin typeface="Amasis MT Pro"/>
              </a:rPr>
              <a:t>housedetails</a:t>
            </a:r>
            <a:endParaRPr lang="en-US" sz="2400" b="0" strike="noStrike" spc="-1">
              <a:latin typeface="Amasis MT Pro"/>
            </a:endParaRPr>
          </a:p>
          <a:p>
            <a:pPr marL="635" indent="-228600">
              <a:lnSpc>
                <a:spcPct val="90000"/>
              </a:lnSpc>
              <a:spcBef>
                <a:spcPts val="1001"/>
              </a:spcBef>
              <a:buClr>
                <a:srgbClr val="FFFFFF"/>
              </a:buClr>
              <a:buFont typeface="Arial" panose="020B0604020202020204" pitchFamily="34" charset="0"/>
              <a:buChar char="•"/>
            </a:pPr>
            <a:r>
              <a:rPr lang="en-US" sz="2400" spc="-1" dirty="0">
                <a:latin typeface="Amasis MT Pro"/>
              </a:rPr>
              <a:t>purchase</a:t>
            </a:r>
          </a:p>
          <a:p>
            <a:pPr marL="635" indent="-228600">
              <a:lnSpc>
                <a:spcPct val="90000"/>
              </a:lnSpc>
              <a:spcBef>
                <a:spcPts val="1001"/>
              </a:spcBef>
              <a:buClr>
                <a:srgbClr val="FFFFFF"/>
              </a:buClr>
              <a:buFont typeface="Arial" panose="020B0604020202020204" pitchFamily="34" charset="0"/>
              <a:buChar char="•"/>
            </a:pPr>
            <a:r>
              <a:rPr lang="en-US" sz="2400" spc="-1" dirty="0" err="1">
                <a:latin typeface="Amasis MT Pro"/>
                <a:ea typeface="+mn-lt"/>
                <a:cs typeface="+mn-lt"/>
              </a:rPr>
              <a:t>soldhouses</a:t>
            </a:r>
            <a:endParaRPr lang="en-US" sz="2400" spc="-1">
              <a:latin typeface="Amasis MT Pro"/>
              <a:ea typeface="+mn-lt"/>
              <a:cs typeface="+mn-lt"/>
            </a:endParaRPr>
          </a:p>
          <a:p>
            <a:pPr marL="635" indent="-228600">
              <a:lnSpc>
                <a:spcPct val="90000"/>
              </a:lnSpc>
              <a:spcBef>
                <a:spcPts val="1001"/>
              </a:spcBef>
              <a:buClr>
                <a:srgbClr val="FFFFFF"/>
              </a:buClr>
              <a:buFont typeface="Arial,Sans-Serif" panose="020B0604020202020204" pitchFamily="34" charset="0"/>
              <a:buChar char="•"/>
            </a:pPr>
            <a:r>
              <a:rPr lang="en-US" sz="2400" spc="-1" dirty="0" err="1">
                <a:latin typeface="Amasis MT Pro"/>
                <a:ea typeface="+mn-lt"/>
                <a:cs typeface="+mn-lt"/>
              </a:rPr>
              <a:t>userdetails</a:t>
            </a:r>
            <a:endParaRPr lang="en-US" sz="2400" spc="-1">
              <a:latin typeface="Amasis MT Pro"/>
              <a:ea typeface="+mn-lt"/>
              <a:cs typeface="+mn-lt"/>
            </a:endParaRPr>
          </a:p>
          <a:p>
            <a:pPr marL="635" indent="-228600">
              <a:lnSpc>
                <a:spcPct val="90000"/>
              </a:lnSpc>
              <a:spcBef>
                <a:spcPts val="1001"/>
              </a:spcBef>
              <a:buClr>
                <a:srgbClr val="FFFFFF"/>
              </a:buClr>
              <a:buFont typeface="Arial" panose="020B0604020202020204" pitchFamily="34" charset="0"/>
              <a:buChar char="•"/>
            </a:pPr>
            <a:endParaRPr lang="en-US" sz="2400" b="0" strike="noStrike" spc="-1" dirty="0">
              <a:latin typeface="Amasis MT Pro"/>
            </a:endParaRPr>
          </a:p>
          <a:p>
            <a:pPr indent="-228600">
              <a:lnSpc>
                <a:spcPct val="90000"/>
              </a:lnSpc>
              <a:spcBef>
                <a:spcPts val="1001"/>
              </a:spcBef>
              <a:buFont typeface="Arial" panose="020B0604020202020204" pitchFamily="34" charset="0"/>
              <a:buChar char="•"/>
              <a:tabLst>
                <a:tab pos="0" algn="l"/>
              </a:tabLst>
            </a:pPr>
            <a:endParaRPr lang="en-US" sz="2400" b="0" strike="noStrike" spc="-1"/>
          </a:p>
          <a:p>
            <a:pPr indent="-228600">
              <a:lnSpc>
                <a:spcPct val="90000"/>
              </a:lnSpc>
              <a:spcBef>
                <a:spcPts val="1001"/>
              </a:spcBef>
              <a:buFont typeface="Arial" panose="020B0604020202020204" pitchFamily="34" charset="0"/>
              <a:buChar char="•"/>
              <a:tabLst>
                <a:tab pos="0" algn="l"/>
              </a:tabLst>
            </a:pPr>
            <a:endParaRPr lang="en-US" sz="2400" b="0" strike="noStrike" spc="-1"/>
          </a:p>
          <a:p>
            <a:pPr marL="1270" indent="-228600">
              <a:lnSpc>
                <a:spcPct val="90000"/>
              </a:lnSpc>
              <a:spcBef>
                <a:spcPts val="1001"/>
              </a:spcBef>
              <a:buClr>
                <a:srgbClr val="FFFFFF"/>
              </a:buClr>
              <a:buFont typeface="Arial" panose="020B0604020202020204" pitchFamily="34" charset="0"/>
              <a:buChar char="•"/>
              <a:tabLst>
                <a:tab pos="0" algn="l"/>
              </a:tabLst>
            </a:pPr>
            <a:endParaRPr lang="en-US" sz="2400" b="0" strike="noStrike" spc="-1"/>
          </a:p>
          <a:p>
            <a:pPr indent="-228600">
              <a:lnSpc>
                <a:spcPct val="90000"/>
              </a:lnSpc>
              <a:spcBef>
                <a:spcPts val="1001"/>
              </a:spcBef>
              <a:buFont typeface="Arial" panose="020B0604020202020204" pitchFamily="34" charset="0"/>
              <a:buChar char="•"/>
              <a:tabLst>
                <a:tab pos="0" algn="l"/>
              </a:tabLst>
            </a:pPr>
            <a:endParaRPr lang="en-US" sz="2400" b="0" strike="noStrike" spc="-1"/>
          </a:p>
          <a:p>
            <a:pPr indent="-228600">
              <a:lnSpc>
                <a:spcPct val="90000"/>
              </a:lnSpc>
              <a:spcBef>
                <a:spcPts val="1001"/>
              </a:spcBef>
              <a:buFont typeface="Arial" panose="020B0604020202020204" pitchFamily="34" charset="0"/>
              <a:buChar char="•"/>
              <a:tabLst>
                <a:tab pos="0" algn="l"/>
              </a:tabLst>
            </a:pPr>
            <a:endParaRPr lang="en-US" sz="2400" b="0" strike="noStrike" spc="-1"/>
          </a:p>
          <a:p>
            <a:pPr indent="-228600">
              <a:lnSpc>
                <a:spcPct val="90000"/>
              </a:lnSpc>
              <a:spcBef>
                <a:spcPts val="1001"/>
              </a:spcBef>
              <a:buFont typeface="Arial" panose="020B0604020202020204" pitchFamily="34" charset="0"/>
              <a:buChar char="•"/>
              <a:tabLst>
                <a:tab pos="0" algn="l"/>
              </a:tabLst>
            </a:pPr>
            <a:endParaRPr lang="en-US" sz="2400" b="0" strike="noStrike" spc="-1"/>
          </a:p>
        </p:txBody>
      </p:sp>
      <p:pic>
        <p:nvPicPr>
          <p:cNvPr id="2" name="Picture 2">
            <a:extLst>
              <a:ext uri="{FF2B5EF4-FFF2-40B4-BE49-F238E27FC236}">
                <a16:creationId xmlns:a16="http://schemas.microsoft.com/office/drawing/2014/main" id="{BF9FD022-1ED7-4107-850E-CCA9B2A4FDD0}"/>
              </a:ext>
            </a:extLst>
          </p:cNvPr>
          <p:cNvPicPr>
            <a:picLocks noChangeAspect="1"/>
          </p:cNvPicPr>
          <p:nvPr/>
        </p:nvPicPr>
        <p:blipFill>
          <a:blip r:embed="rId2"/>
          <a:stretch>
            <a:fillRect/>
          </a:stretch>
        </p:blipFill>
        <p:spPr>
          <a:xfrm>
            <a:off x="145256" y="188120"/>
            <a:ext cx="4388642" cy="65174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3" name="Subtitle 3"/>
          <p:cNvSpPr/>
          <p:nvPr/>
        </p:nvSpPr>
        <p:spPr>
          <a:xfrm>
            <a:off x="685800" y="609480"/>
            <a:ext cx="10130400" cy="6748920"/>
          </a:xfrm>
          <a:prstGeom prst="rect">
            <a:avLst/>
          </a:prstGeom>
          <a:noFill/>
          <a:ln w="0">
            <a:noFill/>
          </a:ln>
        </p:spPr>
        <p:style>
          <a:lnRef idx="0">
            <a:scrgbClr r="0" g="0" b="0"/>
          </a:lnRef>
          <a:fillRef idx="0">
            <a:scrgbClr r="0" g="0" b="0"/>
          </a:fillRef>
          <a:effectRef idx="0">
            <a:scrgbClr r="0" g="0" b="0"/>
          </a:effectRef>
          <a:fontRef idx="minor"/>
        </p:style>
      </p:sp>
      <p:pic>
        <p:nvPicPr>
          <p:cNvPr id="4" name="Picture 4">
            <a:extLst>
              <a:ext uri="{FF2B5EF4-FFF2-40B4-BE49-F238E27FC236}">
                <a16:creationId xmlns:a16="http://schemas.microsoft.com/office/drawing/2014/main" id="{0CE28E81-F8F7-49D3-BDE5-090C8EDBA96C}"/>
              </a:ext>
            </a:extLst>
          </p:cNvPr>
          <p:cNvPicPr>
            <a:picLocks noChangeAspect="1"/>
          </p:cNvPicPr>
          <p:nvPr/>
        </p:nvPicPr>
        <p:blipFill>
          <a:blip r:embed="rId2"/>
          <a:stretch>
            <a:fillRect/>
          </a:stretch>
        </p:blipFill>
        <p:spPr>
          <a:xfrm>
            <a:off x="1259681" y="1455829"/>
            <a:ext cx="9994106" cy="4113031"/>
          </a:xfrm>
          <a:prstGeom prst="rect">
            <a:avLst/>
          </a:prstGeom>
        </p:spPr>
      </p:pic>
      <p:sp>
        <p:nvSpPr>
          <p:cNvPr id="6" name="TextBox 5">
            <a:extLst>
              <a:ext uri="{FF2B5EF4-FFF2-40B4-BE49-F238E27FC236}">
                <a16:creationId xmlns:a16="http://schemas.microsoft.com/office/drawing/2014/main" id="{8C787D4C-B0FC-4C1C-90B0-E2E284CE2EB0}"/>
              </a:ext>
            </a:extLst>
          </p:cNvPr>
          <p:cNvSpPr txBox="1"/>
          <p:nvPr/>
        </p:nvSpPr>
        <p:spPr>
          <a:xfrm>
            <a:off x="1259681" y="60483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err="1">
                <a:latin typeface="Amasis MT Pro Black"/>
              </a:rPr>
              <a:t>admindetails</a:t>
            </a:r>
            <a:endParaRPr lang="en-US" sz="2000">
              <a:latin typeface="Amasis MT Pro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 name="Subtitle 6"/>
          <p:cNvSpPr/>
          <p:nvPr/>
        </p:nvSpPr>
        <p:spPr>
          <a:xfrm>
            <a:off x="685800" y="609480"/>
            <a:ext cx="10130400" cy="6748920"/>
          </a:xfrm>
          <a:prstGeom prst="rect">
            <a:avLst/>
          </a:prstGeom>
          <a:noFill/>
          <a:ln w="0">
            <a:no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D2BF003F-5B91-4F3A-A606-4D57A67FEBAC}"/>
              </a:ext>
            </a:extLst>
          </p:cNvPr>
          <p:cNvSpPr txBox="1"/>
          <p:nvPr/>
        </p:nvSpPr>
        <p:spPr>
          <a:xfrm>
            <a:off x="1940899" y="147727"/>
            <a:ext cx="7767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Amasis MT Pro Black"/>
              </a:rPr>
              <a:t>userdetails</a:t>
            </a:r>
          </a:p>
        </p:txBody>
      </p:sp>
      <p:pic>
        <p:nvPicPr>
          <p:cNvPr id="3" name="Picture 3">
            <a:extLst>
              <a:ext uri="{FF2B5EF4-FFF2-40B4-BE49-F238E27FC236}">
                <a16:creationId xmlns:a16="http://schemas.microsoft.com/office/drawing/2014/main" id="{A562AB68-9E1C-4037-8640-B8E2636DBB68}"/>
              </a:ext>
            </a:extLst>
          </p:cNvPr>
          <p:cNvPicPr>
            <a:picLocks noChangeAspect="1"/>
          </p:cNvPicPr>
          <p:nvPr/>
        </p:nvPicPr>
        <p:blipFill>
          <a:blip r:embed="rId2"/>
          <a:stretch>
            <a:fillRect/>
          </a:stretch>
        </p:blipFill>
        <p:spPr>
          <a:xfrm>
            <a:off x="2009775" y="775132"/>
            <a:ext cx="8053385" cy="55815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 name="Rectangle 14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7E68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TextBox 198"/>
          <p:cNvSpPr txBox="1"/>
          <p:nvPr/>
        </p:nvSpPr>
        <p:spPr>
          <a:xfrm>
            <a:off x="731520" y="731520"/>
            <a:ext cx="6089904" cy="1426464"/>
          </a:xfrm>
          <a:prstGeom prst="rect">
            <a:avLst/>
          </a:prstGeom>
        </p:spPr>
        <p:txBody>
          <a:bodyPr vert="horz" lIns="91440" tIns="45720" rIns="91440" bIns="45720" rtlCol="0" anchor="ctr">
            <a:normAutofit lnSpcReduction="10000"/>
          </a:bodyPr>
          <a:lstStyle/>
          <a:p>
            <a:r>
              <a:rPr lang="en-IN" sz="4400" spc="-1">
                <a:latin typeface="Amasis MT Pro Black"/>
                <a:ea typeface="+mj-ea"/>
                <a:cs typeface="Arial"/>
              </a:rPr>
              <a:t>Real Estate Property list app</a:t>
            </a:r>
            <a:r>
              <a:rPr lang="en-IN" sz="4400" spc="-1">
                <a:latin typeface="+mj-lt"/>
                <a:ea typeface="+mj-ea"/>
                <a:cs typeface="Arial"/>
              </a:rPr>
              <a:t> </a:t>
            </a:r>
            <a:endParaRPr lang="en-US"/>
          </a:p>
          <a:p>
            <a:pPr marL="431800" indent="-323850">
              <a:lnSpc>
                <a:spcPct val="90000"/>
              </a:lnSpc>
              <a:spcBef>
                <a:spcPct val="0"/>
              </a:spcBef>
              <a:spcAft>
                <a:spcPts val="600"/>
              </a:spcAft>
            </a:pPr>
            <a:endParaRPr lang="en-US" sz="4400" b="0" strike="noStrike" spc="-1">
              <a:solidFill>
                <a:srgbClr val="FFFFFF"/>
              </a:solidFill>
              <a:latin typeface="+mj-lt"/>
              <a:ea typeface="+mj-ea"/>
              <a:cs typeface="+mj-cs"/>
            </a:endParaRPr>
          </a:p>
        </p:txBody>
      </p:sp>
      <p:sp>
        <p:nvSpPr>
          <p:cNvPr id="210" name="Rectangle 14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ectangle 14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3371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1" name="Rectangle 14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0" name="TextBox 199"/>
          <p:cNvSpPr txBox="1"/>
          <p:nvPr/>
        </p:nvSpPr>
        <p:spPr>
          <a:xfrm>
            <a:off x="731583" y="3107043"/>
            <a:ext cx="6031967" cy="3283260"/>
          </a:xfrm>
          <a:prstGeom prst="rect">
            <a:avLst/>
          </a:prstGeom>
        </p:spPr>
        <p:txBody>
          <a:bodyPr vert="horz" lIns="91440" tIns="45720" rIns="91440" bIns="45720" rtlCol="0" anchor="ctr">
            <a:noAutofit/>
          </a:bodyPr>
          <a:lstStyle/>
          <a:p>
            <a:pPr marL="203200" algn="just">
              <a:lnSpc>
                <a:spcPct val="90000"/>
              </a:lnSpc>
              <a:spcBef>
                <a:spcPts val="1417"/>
              </a:spcBef>
              <a:buClr>
                <a:srgbClr val="FFFFFF"/>
              </a:buClr>
              <a:buSzPct val="45000"/>
            </a:pPr>
            <a:r>
              <a:rPr lang="en-US" sz="2000" spc="-1" dirty="0">
                <a:latin typeface="Amasis MT Pro"/>
              </a:rPr>
              <a:t>Real estate</a:t>
            </a:r>
            <a:r>
              <a:rPr lang="en-US" sz="2000" b="0" strike="noStrike" spc="-1" dirty="0">
                <a:latin typeface="Amasis MT Pro"/>
              </a:rPr>
              <a:t> </a:t>
            </a:r>
            <a:r>
              <a:rPr lang="en-US" sz="2000" spc="-1" dirty="0">
                <a:latin typeface="Amasis MT Pro"/>
              </a:rPr>
              <a:t>property list  </a:t>
            </a:r>
            <a:r>
              <a:rPr lang="en-US" sz="2000" b="0" strike="noStrike" spc="-1" dirty="0">
                <a:latin typeface="Amasis MT Pro"/>
              </a:rPr>
              <a:t>is an app which helps its users to see and buy the houses online.</a:t>
            </a:r>
            <a:endParaRPr lang="en-US" sz="2000">
              <a:latin typeface="Amasis MT Pro"/>
            </a:endParaRPr>
          </a:p>
          <a:p>
            <a:pPr marL="203200" algn="just">
              <a:lnSpc>
                <a:spcPct val="90000"/>
              </a:lnSpc>
              <a:spcBef>
                <a:spcPts val="1417"/>
              </a:spcBef>
              <a:buClr>
                <a:srgbClr val="FFFFFF"/>
              </a:buClr>
              <a:buSzPct val="45000"/>
            </a:pPr>
            <a:r>
              <a:rPr lang="en-US" sz="2000" b="0" strike="noStrike" spc="-1" dirty="0">
                <a:latin typeface="Amasis MT Pro"/>
              </a:rPr>
              <a:t>It gives all the details about the </a:t>
            </a:r>
            <a:r>
              <a:rPr lang="en-US" sz="2000" spc="-1" dirty="0">
                <a:latin typeface="Amasis MT Pro"/>
              </a:rPr>
              <a:t>houses</a:t>
            </a:r>
            <a:r>
              <a:rPr lang="en-US" sz="2000" b="0" strike="noStrike" spc="-1" dirty="0">
                <a:latin typeface="Amasis MT Pro"/>
              </a:rPr>
              <a:t> to the </a:t>
            </a:r>
            <a:r>
              <a:rPr lang="en-US" sz="2000" spc="-1" dirty="0">
                <a:latin typeface="Amasis MT Pro"/>
              </a:rPr>
              <a:t>users and also allows them to contact </a:t>
            </a:r>
            <a:r>
              <a:rPr lang="en-US" sz="2000" spc="-1" dirty="0">
                <a:latin typeface="Amasis MT Pro"/>
                <a:cs typeface="Arial"/>
              </a:rPr>
              <a:t>to the admin team</a:t>
            </a:r>
            <a:r>
              <a:rPr lang="en-US" sz="2000" spc="-1" dirty="0">
                <a:latin typeface="Amasis MT Pro"/>
              </a:rPr>
              <a:t> by using chatbot.</a:t>
            </a:r>
            <a:endParaRPr lang="en-US" sz="2000">
              <a:latin typeface="Amasis MT Pro"/>
            </a:endParaRPr>
          </a:p>
          <a:p>
            <a:pPr marL="203200" algn="just">
              <a:lnSpc>
                <a:spcPct val="90000"/>
              </a:lnSpc>
              <a:spcBef>
                <a:spcPts val="1417"/>
              </a:spcBef>
            </a:pPr>
            <a:r>
              <a:rPr lang="en-US" sz="2000" spc="-1" dirty="0">
                <a:latin typeface="Amasis MT Pro"/>
                <a:ea typeface="+mn-lt"/>
                <a:cs typeface="+mn-lt"/>
              </a:rPr>
              <a:t>In this project we followed the Agile Product Delivery competency. The Agile Product Delivery competency is a customer-centric approach to defining, building, and releasing a</a:t>
            </a:r>
            <a:br>
              <a:rPr lang="en-US" sz="2000" spc="-1" dirty="0">
                <a:latin typeface="Amasis MT Pro"/>
                <a:ea typeface="+mn-lt"/>
                <a:cs typeface="+mn-lt"/>
              </a:rPr>
            </a:br>
            <a:r>
              <a:rPr lang="en-US" sz="2000" spc="-1" dirty="0">
                <a:latin typeface="Amasis MT Pro"/>
                <a:ea typeface="+mn-lt"/>
                <a:cs typeface="+mn-lt"/>
              </a:rPr>
              <a:t>continuous flow of valuable products and services to customers and users.</a:t>
            </a:r>
            <a:endParaRPr lang="en-US" sz="2000">
              <a:latin typeface="Amasis MT Pro"/>
            </a:endParaRPr>
          </a:p>
          <a:p>
            <a:pPr marL="203200" algn="just">
              <a:lnSpc>
                <a:spcPct val="90000"/>
              </a:lnSpc>
              <a:spcBef>
                <a:spcPts val="1417"/>
              </a:spcBef>
            </a:pPr>
            <a:endParaRPr lang="en-US" sz="2400" spc="-1" dirty="0">
              <a:latin typeface="Amasis MT Pro"/>
            </a:endParaRPr>
          </a:p>
          <a:p>
            <a:pPr marL="431800" indent="-228600">
              <a:lnSpc>
                <a:spcPct val="90000"/>
              </a:lnSpc>
              <a:spcBef>
                <a:spcPts val="1417"/>
              </a:spcBef>
              <a:buClr>
                <a:srgbClr val="FFFFFF"/>
              </a:buClr>
              <a:buSzPct val="45000"/>
              <a:buFont typeface="Arial" panose="020B0604020202020204" pitchFamily="34" charset="0"/>
              <a:buChar char="•"/>
            </a:pPr>
            <a:endParaRPr lang="en-US" sz="2000" spc="-1"/>
          </a:p>
        </p:txBody>
      </p:sp>
      <p:pic>
        <p:nvPicPr>
          <p:cNvPr id="2" name="Picture 2">
            <a:extLst>
              <a:ext uri="{FF2B5EF4-FFF2-40B4-BE49-F238E27FC236}">
                <a16:creationId xmlns:a16="http://schemas.microsoft.com/office/drawing/2014/main" id="{8C8B3E7F-6366-487D-B9D2-6DE60A898B5B}"/>
              </a:ext>
            </a:extLst>
          </p:cNvPr>
          <p:cNvPicPr>
            <a:picLocks noChangeAspect="1"/>
          </p:cNvPicPr>
          <p:nvPr/>
        </p:nvPicPr>
        <p:blipFill rotWithShape="1">
          <a:blip r:embed="rId2"/>
          <a:srcRect l="14814" r="2" b="2"/>
          <a:stretch/>
        </p:blipFill>
        <p:spPr>
          <a:xfrm>
            <a:off x="7277100" y="2480954"/>
            <a:ext cx="4455979" cy="39181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 name="Subtitle 6"/>
          <p:cNvSpPr/>
          <p:nvPr/>
        </p:nvSpPr>
        <p:spPr>
          <a:xfrm>
            <a:off x="685800" y="609480"/>
            <a:ext cx="10130400" cy="6748920"/>
          </a:xfrm>
          <a:prstGeom prst="rect">
            <a:avLst/>
          </a:prstGeom>
          <a:noFill/>
          <a:ln w="0">
            <a:no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D2BF003F-5B91-4F3A-A606-4D57A67FEBAC}"/>
              </a:ext>
            </a:extLst>
          </p:cNvPr>
          <p:cNvSpPr txBox="1"/>
          <p:nvPr/>
        </p:nvSpPr>
        <p:spPr>
          <a:xfrm>
            <a:off x="1940899" y="147727"/>
            <a:ext cx="7767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Amasis MT Pro Black"/>
              </a:rPr>
              <a:t>housedetails</a:t>
            </a:r>
          </a:p>
        </p:txBody>
      </p:sp>
      <p:pic>
        <p:nvPicPr>
          <p:cNvPr id="4" name="Picture 4">
            <a:extLst>
              <a:ext uri="{FF2B5EF4-FFF2-40B4-BE49-F238E27FC236}">
                <a16:creationId xmlns:a16="http://schemas.microsoft.com/office/drawing/2014/main" id="{E1B3CBDB-9CEF-4C55-8E5C-8D7E8DC0EFE5}"/>
              </a:ext>
            </a:extLst>
          </p:cNvPr>
          <p:cNvPicPr>
            <a:picLocks noChangeAspect="1"/>
          </p:cNvPicPr>
          <p:nvPr/>
        </p:nvPicPr>
        <p:blipFill>
          <a:blip r:embed="rId2"/>
          <a:stretch>
            <a:fillRect/>
          </a:stretch>
        </p:blipFill>
        <p:spPr>
          <a:xfrm>
            <a:off x="2028704" y="681039"/>
            <a:ext cx="8122685" cy="6019796"/>
          </a:xfrm>
          <a:prstGeom prst="rect">
            <a:avLst/>
          </a:prstGeom>
        </p:spPr>
      </p:pic>
    </p:spTree>
    <p:extLst>
      <p:ext uri="{BB962C8B-B14F-4D97-AF65-F5344CB8AC3E}">
        <p14:creationId xmlns:p14="http://schemas.microsoft.com/office/powerpoint/2010/main" val="1819840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 name="Subtitle 6"/>
          <p:cNvSpPr/>
          <p:nvPr/>
        </p:nvSpPr>
        <p:spPr>
          <a:xfrm>
            <a:off x="685800" y="609480"/>
            <a:ext cx="10130400" cy="6748920"/>
          </a:xfrm>
          <a:prstGeom prst="rect">
            <a:avLst/>
          </a:prstGeom>
          <a:noFill/>
          <a:ln w="0">
            <a:no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D2BF003F-5B91-4F3A-A606-4D57A67FEBAC}"/>
              </a:ext>
            </a:extLst>
          </p:cNvPr>
          <p:cNvSpPr txBox="1"/>
          <p:nvPr/>
        </p:nvSpPr>
        <p:spPr>
          <a:xfrm>
            <a:off x="1940899" y="147727"/>
            <a:ext cx="7767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Black"/>
              </a:rPr>
              <a:t>purchase</a:t>
            </a:r>
          </a:p>
        </p:txBody>
      </p:sp>
      <p:pic>
        <p:nvPicPr>
          <p:cNvPr id="3" name="Picture 4">
            <a:extLst>
              <a:ext uri="{FF2B5EF4-FFF2-40B4-BE49-F238E27FC236}">
                <a16:creationId xmlns:a16="http://schemas.microsoft.com/office/drawing/2014/main" id="{3D8C4668-7CB8-47A9-828C-60FB883150FD}"/>
              </a:ext>
            </a:extLst>
          </p:cNvPr>
          <p:cNvPicPr>
            <a:picLocks noChangeAspect="1"/>
          </p:cNvPicPr>
          <p:nvPr/>
        </p:nvPicPr>
        <p:blipFill>
          <a:blip r:embed="rId2"/>
          <a:stretch>
            <a:fillRect/>
          </a:stretch>
        </p:blipFill>
        <p:spPr>
          <a:xfrm>
            <a:off x="2033587" y="776330"/>
            <a:ext cx="7981949" cy="5602994"/>
          </a:xfrm>
          <a:prstGeom prst="rect">
            <a:avLst/>
          </a:prstGeom>
        </p:spPr>
      </p:pic>
    </p:spTree>
    <p:extLst>
      <p:ext uri="{BB962C8B-B14F-4D97-AF65-F5344CB8AC3E}">
        <p14:creationId xmlns:p14="http://schemas.microsoft.com/office/powerpoint/2010/main" val="326074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 name="Subtitle 6"/>
          <p:cNvSpPr/>
          <p:nvPr/>
        </p:nvSpPr>
        <p:spPr>
          <a:xfrm>
            <a:off x="685800" y="609480"/>
            <a:ext cx="10130400" cy="6748920"/>
          </a:xfrm>
          <a:prstGeom prst="rect">
            <a:avLst/>
          </a:prstGeom>
          <a:noFill/>
          <a:ln w="0">
            <a:no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D2BF003F-5B91-4F3A-A606-4D57A67FEBAC}"/>
              </a:ext>
            </a:extLst>
          </p:cNvPr>
          <p:cNvSpPr txBox="1"/>
          <p:nvPr/>
        </p:nvSpPr>
        <p:spPr>
          <a:xfrm>
            <a:off x="1940899" y="147727"/>
            <a:ext cx="7767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Amasis MT Pro Black"/>
              </a:rPr>
              <a:t>soldhouses</a:t>
            </a:r>
          </a:p>
        </p:txBody>
      </p:sp>
      <p:pic>
        <p:nvPicPr>
          <p:cNvPr id="4" name="Picture 4">
            <a:extLst>
              <a:ext uri="{FF2B5EF4-FFF2-40B4-BE49-F238E27FC236}">
                <a16:creationId xmlns:a16="http://schemas.microsoft.com/office/drawing/2014/main" id="{A2643C0F-E3F5-490D-B09B-5FC63CF3D359}"/>
              </a:ext>
            </a:extLst>
          </p:cNvPr>
          <p:cNvPicPr>
            <a:picLocks noChangeAspect="1"/>
          </p:cNvPicPr>
          <p:nvPr/>
        </p:nvPicPr>
        <p:blipFill>
          <a:blip r:embed="rId2"/>
          <a:stretch>
            <a:fillRect/>
          </a:stretch>
        </p:blipFill>
        <p:spPr>
          <a:xfrm>
            <a:off x="2045493" y="703516"/>
            <a:ext cx="7755730" cy="5879592"/>
          </a:xfrm>
          <a:prstGeom prst="rect">
            <a:avLst/>
          </a:prstGeom>
        </p:spPr>
      </p:pic>
    </p:spTree>
    <p:extLst>
      <p:ext uri="{BB962C8B-B14F-4D97-AF65-F5344CB8AC3E}">
        <p14:creationId xmlns:p14="http://schemas.microsoft.com/office/powerpoint/2010/main" val="982060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 name="TextBox 266"/>
          <p:cNvSpPr txBox="1"/>
          <p:nvPr/>
        </p:nvSpPr>
        <p:spPr>
          <a:xfrm>
            <a:off x="6359529" y="229688"/>
            <a:ext cx="5244301" cy="153813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spc="-1" dirty="0">
                <a:latin typeface="Amasis MT Pro Black"/>
                <a:ea typeface="+mj-ea"/>
                <a:cs typeface="+mj-cs"/>
              </a:rPr>
              <a:t>KAFKA</a:t>
            </a:r>
            <a:endParaRPr lang="en-US" sz="4400" b="0" strike="noStrike" kern="1200" spc="-1" dirty="0">
              <a:latin typeface="Amasis MT Pro Black"/>
              <a:ea typeface="+mj-ea"/>
              <a:cs typeface="+mj-cs"/>
            </a:endParaRPr>
          </a:p>
        </p:txBody>
      </p:sp>
      <p:sp>
        <p:nvSpPr>
          <p:cNvPr id="8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68" name="TextBox 267"/>
          <p:cNvSpPr txBox="1"/>
          <p:nvPr/>
        </p:nvSpPr>
        <p:spPr>
          <a:xfrm>
            <a:off x="5911158" y="1682927"/>
            <a:ext cx="5383652" cy="4517847"/>
          </a:xfrm>
          <a:prstGeom prst="rect">
            <a:avLst/>
          </a:prstGeom>
        </p:spPr>
        <p:txBody>
          <a:bodyPr vert="horz" lIns="91440" tIns="45720" rIns="91440" bIns="45720" rtlCol="0" anchor="t">
            <a:noAutofit/>
          </a:bodyPr>
          <a:lstStyle/>
          <a:p>
            <a:pPr marL="431800" indent="-228600" algn="just">
              <a:lnSpc>
                <a:spcPct val="90000"/>
              </a:lnSpc>
              <a:spcBef>
                <a:spcPts val="1417"/>
              </a:spcBef>
              <a:buClr>
                <a:srgbClr val="FFFFFF"/>
              </a:buClr>
              <a:buSzPct val="45000"/>
              <a:buFont typeface="Arial" panose="020B0604020202020204" pitchFamily="34" charset="0"/>
              <a:buChar char="•"/>
            </a:pPr>
            <a:r>
              <a:rPr lang="en-US" sz="2000" b="0" strike="noStrike" spc="-1" dirty="0">
                <a:latin typeface="Amasis MT Pro"/>
              </a:rPr>
              <a:t>Kafka is a distributed system consisting of servers and clients that communicate via a high-performance TCP network protocol .</a:t>
            </a:r>
            <a:endParaRPr lang="en-US"/>
          </a:p>
          <a:p>
            <a:pPr marL="431800" indent="-228600" algn="just">
              <a:lnSpc>
                <a:spcPct val="90000"/>
              </a:lnSpc>
              <a:spcBef>
                <a:spcPts val="1417"/>
              </a:spcBef>
              <a:buClr>
                <a:srgbClr val="FFFFFF"/>
              </a:buClr>
              <a:buSzPct val="45000"/>
              <a:buFont typeface="Arial" panose="020B0604020202020204" pitchFamily="34" charset="0"/>
              <a:buChar char="•"/>
            </a:pPr>
            <a:r>
              <a:rPr lang="en-US" sz="2000" b="0" strike="noStrike" spc="-1" dirty="0">
                <a:latin typeface="Amasis MT Pro"/>
              </a:rPr>
              <a:t>Basically it is a distributed publish-subscribe messaging system that receives data from disparate source systems and makes the data available to target systems in real time.</a:t>
            </a:r>
          </a:p>
          <a:p>
            <a:pPr marL="431800" indent="-228600" algn="just">
              <a:lnSpc>
                <a:spcPct val="90000"/>
              </a:lnSpc>
              <a:spcBef>
                <a:spcPts val="1417"/>
              </a:spcBef>
              <a:buClr>
                <a:srgbClr val="FFFFFF"/>
              </a:buClr>
              <a:buSzPct val="45000"/>
              <a:buFont typeface="Arial" panose="020B0604020202020204" pitchFamily="34" charset="0"/>
              <a:buChar char="•"/>
            </a:pPr>
            <a:r>
              <a:rPr lang="en-US" sz="2000" b="0" strike="noStrike" spc="-1" dirty="0">
                <a:latin typeface="Amasis MT Pro"/>
              </a:rPr>
              <a:t>Here we used single node single cluster which means we connected single server with single node.</a:t>
            </a:r>
          </a:p>
          <a:p>
            <a:pPr marL="431800" indent="-228600" algn="just">
              <a:lnSpc>
                <a:spcPct val="90000"/>
              </a:lnSpc>
              <a:spcBef>
                <a:spcPts val="1417"/>
              </a:spcBef>
              <a:buClr>
                <a:srgbClr val="FFFFFF"/>
              </a:buClr>
              <a:buSzPct val="45000"/>
              <a:buFont typeface="Arial" panose="020B0604020202020204" pitchFamily="34" charset="0"/>
              <a:buChar char="•"/>
            </a:pPr>
            <a:r>
              <a:rPr lang="en-US" sz="2000" b="0" strike="noStrike" spc="-1" dirty="0">
                <a:latin typeface="Amasis MT Pro"/>
              </a:rPr>
              <a:t>What message we give in producer that we can see in consumer</a:t>
            </a:r>
            <a:r>
              <a:rPr lang="en-US" sz="2000" spc="-1" dirty="0">
                <a:latin typeface="Amasis MT Pro"/>
              </a:rPr>
              <a:t> </a:t>
            </a:r>
            <a:endParaRPr lang="en-US" sz="2000" b="0" strike="noStrike" spc="-1" dirty="0">
              <a:latin typeface="Amasis MT Pro"/>
            </a:endParaRPr>
          </a:p>
        </p:txBody>
      </p:sp>
      <p:pic>
        <p:nvPicPr>
          <p:cNvPr id="3" name="Picture 3">
            <a:extLst>
              <a:ext uri="{FF2B5EF4-FFF2-40B4-BE49-F238E27FC236}">
                <a16:creationId xmlns:a16="http://schemas.microsoft.com/office/drawing/2014/main" id="{F5D277B6-0EF8-4B6E-AC87-32D3A6C9B713}"/>
              </a:ext>
            </a:extLst>
          </p:cNvPr>
          <p:cNvPicPr>
            <a:picLocks noChangeAspect="1"/>
          </p:cNvPicPr>
          <p:nvPr/>
        </p:nvPicPr>
        <p:blipFill>
          <a:blip r:embed="rId2"/>
          <a:stretch>
            <a:fillRect/>
          </a:stretch>
        </p:blipFill>
        <p:spPr>
          <a:xfrm>
            <a:off x="1759744" y="2841346"/>
            <a:ext cx="2743200" cy="105624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 name="Rectangle 8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500" b="0" strike="noStrike" kern="1200" spc="-1" dirty="0">
                <a:solidFill>
                  <a:schemeClr val="bg1"/>
                </a:solidFill>
                <a:latin typeface="+mj-lt"/>
                <a:ea typeface="+mj-ea"/>
                <a:cs typeface="+mj-cs"/>
              </a:rPr>
              <a:t>Below image shows what message we produce that we can see in consumer</a:t>
            </a:r>
          </a:p>
        </p:txBody>
      </p:sp>
      <p:pic>
        <p:nvPicPr>
          <p:cNvPr id="271" name="Picture 270"/>
          <p:cNvPicPr/>
          <p:nvPr/>
        </p:nvPicPr>
        <p:blipFill>
          <a:blip r:embed="rId2"/>
          <a:stretch/>
        </p:blipFill>
        <p:spPr>
          <a:xfrm>
            <a:off x="607749" y="1514445"/>
            <a:ext cx="11155096" cy="5120574"/>
          </a:xfrm>
          <a:prstGeom prst="rect">
            <a:avLst/>
          </a:prstGeom>
        </p:spPr>
      </p:pic>
      <p:sp>
        <p:nvSpPr>
          <p:cNvPr id="270" name="TextBox 269"/>
          <p:cNvSpPr txBox="1"/>
          <p:nvPr/>
        </p:nvSpPr>
        <p:spPr>
          <a:xfrm>
            <a:off x="609480" y="1604520"/>
            <a:ext cx="10972440" cy="3977280"/>
          </a:xfrm>
          <a:prstGeom prst="rect">
            <a:avLst/>
          </a:prstGeom>
          <a:noFill/>
          <a:ln w="0">
            <a:noFill/>
          </a:ln>
        </p:spPr>
        <p:txBody>
          <a:bodyPr lIns="0" tIns="0" rIns="0" bIns="0">
            <a:normAutofit/>
          </a:bodyPr>
          <a:lstStyle/>
          <a:p>
            <a:endParaRPr lang="en-US" sz="32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 name="TextBox 266"/>
          <p:cNvSpPr txBox="1"/>
          <p:nvPr/>
        </p:nvSpPr>
        <p:spPr>
          <a:xfrm>
            <a:off x="6359529" y="229688"/>
            <a:ext cx="5244301" cy="153813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spc="-1" dirty="0">
                <a:latin typeface="Amasis MT Pro Black"/>
                <a:ea typeface="+mj-ea"/>
                <a:cs typeface="+mj-cs"/>
              </a:rPr>
              <a:t>SWAGGER</a:t>
            </a:r>
            <a:endParaRPr lang="en-US" sz="4400" b="0" strike="noStrike" kern="1200" spc="-1" dirty="0">
              <a:latin typeface="Amasis MT Pro Black"/>
              <a:ea typeface="+mj-ea"/>
              <a:cs typeface="+mj-cs"/>
            </a:endParaRPr>
          </a:p>
        </p:txBody>
      </p:sp>
      <p:sp>
        <p:nvSpPr>
          <p:cNvPr id="8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68" name="TextBox 267"/>
          <p:cNvSpPr txBox="1"/>
          <p:nvPr/>
        </p:nvSpPr>
        <p:spPr>
          <a:xfrm>
            <a:off x="5911158" y="1682927"/>
            <a:ext cx="5383652" cy="4517847"/>
          </a:xfrm>
          <a:prstGeom prst="rect">
            <a:avLst/>
          </a:prstGeom>
        </p:spPr>
        <p:txBody>
          <a:bodyPr vert="horz" lIns="91440" tIns="45720" rIns="91440" bIns="45720" rtlCol="0" anchor="t">
            <a:noAutofit/>
          </a:bodyPr>
          <a:lstStyle/>
          <a:p>
            <a:pPr marL="431800" indent="-228600" algn="just">
              <a:lnSpc>
                <a:spcPct val="90000"/>
              </a:lnSpc>
              <a:spcBef>
                <a:spcPts val="1417"/>
              </a:spcBef>
              <a:buClr>
                <a:srgbClr val="FFFFFF"/>
              </a:buClr>
              <a:buSzPct val="45000"/>
              <a:buFont typeface="Arial" panose="020B0604020202020204" pitchFamily="34" charset="0"/>
              <a:buChar char="•"/>
            </a:pPr>
            <a:r>
              <a:rPr lang="en-US" sz="2400" spc="-1" dirty="0">
                <a:latin typeface="Amasis MT Pro"/>
                <a:ea typeface="+mn-lt"/>
                <a:cs typeface="+mn-lt"/>
              </a:rPr>
              <a:t>Swagger is an Interface Description Language for describing RESTful APIs expressed using JSON. </a:t>
            </a:r>
            <a:endParaRPr lang="en-US" sz="2400">
              <a:latin typeface="Amasis MT Pro"/>
              <a:ea typeface="+mn-lt"/>
              <a:cs typeface="+mn-lt"/>
            </a:endParaRPr>
          </a:p>
          <a:p>
            <a:pPr marL="431800" indent="-228600" algn="just">
              <a:lnSpc>
                <a:spcPct val="90000"/>
              </a:lnSpc>
              <a:spcBef>
                <a:spcPts val="1417"/>
              </a:spcBef>
              <a:buClr>
                <a:srgbClr val="FFFFFF"/>
              </a:buClr>
              <a:buSzPct val="45000"/>
              <a:buFont typeface="Arial" panose="020B0604020202020204" pitchFamily="34" charset="0"/>
              <a:buChar char="•"/>
            </a:pPr>
            <a:r>
              <a:rPr lang="en-US" sz="2400" spc="-1" dirty="0">
                <a:latin typeface="Amasis MT Pro"/>
                <a:ea typeface="+mn-lt"/>
                <a:cs typeface="+mn-lt"/>
              </a:rPr>
              <a:t>Swagger </a:t>
            </a:r>
            <a:r>
              <a:rPr lang="en-US" sz="2400" b="0" strike="noStrike" spc="-1" dirty="0">
                <a:latin typeface="Amasis MT Pro"/>
                <a:ea typeface="+mn-lt"/>
                <a:cs typeface="+mn-lt"/>
              </a:rPr>
              <a:t>is </a:t>
            </a:r>
            <a:r>
              <a:rPr lang="en-US" sz="2400" spc="-1" dirty="0">
                <a:latin typeface="Amasis MT Pro"/>
                <a:ea typeface="+mn-lt"/>
                <a:cs typeface="+mn-lt"/>
              </a:rPr>
              <a:t>used together with </a:t>
            </a:r>
            <a:r>
              <a:rPr lang="en-US" sz="2400" b="0" strike="noStrike" spc="-1" dirty="0">
                <a:latin typeface="Amasis MT Pro"/>
                <a:ea typeface="+mn-lt"/>
                <a:cs typeface="+mn-lt"/>
              </a:rPr>
              <a:t>a </a:t>
            </a:r>
            <a:r>
              <a:rPr lang="en-US" sz="2400" spc="-1" dirty="0">
                <a:latin typeface="Amasis MT Pro"/>
                <a:ea typeface="+mn-lt"/>
                <a:cs typeface="+mn-lt"/>
              </a:rPr>
              <a:t>set </a:t>
            </a:r>
            <a:r>
              <a:rPr lang="en-US" sz="2400" b="0" strike="noStrike" spc="-1" dirty="0">
                <a:latin typeface="Amasis MT Pro"/>
                <a:ea typeface="+mn-lt"/>
                <a:cs typeface="+mn-lt"/>
              </a:rPr>
              <a:t>of </a:t>
            </a:r>
            <a:r>
              <a:rPr lang="en-US" sz="2400" spc="-1" dirty="0">
                <a:latin typeface="Amasis MT Pro"/>
                <a:ea typeface="+mn-lt"/>
                <a:cs typeface="+mn-lt"/>
              </a:rPr>
              <a:t>open-source software tools to design, build, document, </a:t>
            </a:r>
            <a:r>
              <a:rPr lang="en-US" sz="2400" b="0" strike="noStrike" spc="-1" dirty="0">
                <a:latin typeface="Amasis MT Pro"/>
                <a:ea typeface="+mn-lt"/>
                <a:cs typeface="+mn-lt"/>
              </a:rPr>
              <a:t>and </a:t>
            </a:r>
            <a:r>
              <a:rPr lang="en-US" sz="2400" spc="-1" dirty="0">
                <a:latin typeface="Amasis MT Pro"/>
                <a:ea typeface="+mn-lt"/>
                <a:cs typeface="+mn-lt"/>
              </a:rPr>
              <a:t>use RESTful web services</a:t>
            </a:r>
            <a:r>
              <a:rPr lang="en-US" sz="2400" b="0" strike="noStrike" spc="-1" dirty="0">
                <a:latin typeface="Amasis MT Pro"/>
                <a:ea typeface="+mn-lt"/>
                <a:cs typeface="+mn-lt"/>
              </a:rPr>
              <a:t>.</a:t>
            </a:r>
            <a:r>
              <a:rPr lang="en-US" sz="2400" spc="-1" dirty="0">
                <a:latin typeface="Amasis MT Pro"/>
                <a:ea typeface="+mn-lt"/>
                <a:cs typeface="+mn-lt"/>
              </a:rPr>
              <a:t> </a:t>
            </a:r>
            <a:endParaRPr lang="en-US" sz="2400">
              <a:latin typeface="Amasis MT Pro"/>
              <a:ea typeface="+mn-lt"/>
              <a:cs typeface="+mn-lt"/>
            </a:endParaRPr>
          </a:p>
          <a:p>
            <a:pPr marL="431800" indent="-228600" algn="just">
              <a:lnSpc>
                <a:spcPct val="90000"/>
              </a:lnSpc>
              <a:spcBef>
                <a:spcPts val="1417"/>
              </a:spcBef>
              <a:buClr>
                <a:srgbClr val="FFFFFF"/>
              </a:buClr>
              <a:buSzPct val="45000"/>
              <a:buFont typeface="Arial" panose="020B0604020202020204" pitchFamily="34" charset="0"/>
              <a:buChar char="•"/>
            </a:pPr>
            <a:r>
              <a:rPr lang="en-US" sz="2400" spc="-1" dirty="0">
                <a:latin typeface="Amasis MT Pro"/>
                <a:ea typeface="+mn-lt"/>
                <a:cs typeface="+mn-lt"/>
              </a:rPr>
              <a:t>Swagger includes automated documentation, code generation, </a:t>
            </a:r>
            <a:r>
              <a:rPr lang="en-US" sz="2400" b="0" strike="noStrike" spc="-1" dirty="0">
                <a:latin typeface="Amasis MT Pro"/>
                <a:ea typeface="+mn-lt"/>
                <a:cs typeface="+mn-lt"/>
              </a:rPr>
              <a:t>and </a:t>
            </a:r>
            <a:r>
              <a:rPr lang="en-US" sz="2400" spc="-1" dirty="0">
                <a:latin typeface="Amasis MT Pro"/>
                <a:ea typeface="+mn-lt"/>
                <a:cs typeface="+mn-lt"/>
              </a:rPr>
              <a:t>test-case generation</a:t>
            </a:r>
            <a:r>
              <a:rPr lang="en-US" sz="2400" b="0" strike="noStrike" spc="-1" dirty="0">
                <a:latin typeface="Amasis MT Pro"/>
                <a:ea typeface="+mn-lt"/>
                <a:cs typeface="+mn-lt"/>
              </a:rPr>
              <a:t>.</a:t>
            </a:r>
            <a:r>
              <a:rPr lang="en-US" sz="2400" spc="-1" dirty="0">
                <a:latin typeface="Amasis MT Pro"/>
              </a:rPr>
              <a:t> </a:t>
            </a:r>
            <a:endParaRPr lang="en-US" sz="2400" b="0" strike="noStrike">
              <a:latin typeface="Amasis MT Pro"/>
            </a:endParaRPr>
          </a:p>
        </p:txBody>
      </p:sp>
      <p:pic>
        <p:nvPicPr>
          <p:cNvPr id="2" name="Picture 3">
            <a:extLst>
              <a:ext uri="{FF2B5EF4-FFF2-40B4-BE49-F238E27FC236}">
                <a16:creationId xmlns:a16="http://schemas.microsoft.com/office/drawing/2014/main" id="{62936248-0BA4-4AC9-B44B-0C4AB733DEA7}"/>
              </a:ext>
            </a:extLst>
          </p:cNvPr>
          <p:cNvPicPr>
            <a:picLocks noChangeAspect="1"/>
          </p:cNvPicPr>
          <p:nvPr/>
        </p:nvPicPr>
        <p:blipFill>
          <a:blip r:embed="rId2"/>
          <a:stretch>
            <a:fillRect/>
          </a:stretch>
        </p:blipFill>
        <p:spPr>
          <a:xfrm>
            <a:off x="1830729" y="2948496"/>
            <a:ext cx="2743200" cy="768096"/>
          </a:xfrm>
          <a:prstGeom prst="rect">
            <a:avLst/>
          </a:prstGeom>
        </p:spPr>
      </p:pic>
    </p:spTree>
    <p:extLst>
      <p:ext uri="{BB962C8B-B14F-4D97-AF65-F5344CB8AC3E}">
        <p14:creationId xmlns:p14="http://schemas.microsoft.com/office/powerpoint/2010/main" val="139864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6445683-6208-4FF9-96B5-3ABAB4620B69}"/>
              </a:ext>
            </a:extLst>
          </p:cNvPr>
          <p:cNvPicPr>
            <a:picLocks noChangeAspect="1"/>
          </p:cNvPicPr>
          <p:nvPr/>
        </p:nvPicPr>
        <p:blipFill rotWithShape="1">
          <a:blip r:embed="rId2"/>
          <a:srcRect t="10064" r="48246" b="32845"/>
          <a:stretch/>
        </p:blipFill>
        <p:spPr>
          <a:xfrm>
            <a:off x="142754" y="371474"/>
            <a:ext cx="5669901" cy="5852751"/>
          </a:xfrm>
          <a:prstGeom prst="rect">
            <a:avLst/>
          </a:prstGeom>
        </p:spPr>
      </p:pic>
      <p:pic>
        <p:nvPicPr>
          <p:cNvPr id="5" name="Picture 5">
            <a:extLst>
              <a:ext uri="{FF2B5EF4-FFF2-40B4-BE49-F238E27FC236}">
                <a16:creationId xmlns:a16="http://schemas.microsoft.com/office/drawing/2014/main" id="{71E569CC-A883-4786-A6DF-6C8C10D03D37}"/>
              </a:ext>
            </a:extLst>
          </p:cNvPr>
          <p:cNvPicPr>
            <a:picLocks noChangeAspect="1"/>
          </p:cNvPicPr>
          <p:nvPr/>
        </p:nvPicPr>
        <p:blipFill rotWithShape="1">
          <a:blip r:embed="rId3"/>
          <a:srcRect l="683" t="10706" r="51230" b="26034"/>
          <a:stretch/>
        </p:blipFill>
        <p:spPr>
          <a:xfrm>
            <a:off x="6055489" y="371474"/>
            <a:ext cx="5765272" cy="6124791"/>
          </a:xfrm>
          <a:prstGeom prst="rect">
            <a:avLst/>
          </a:prstGeom>
        </p:spPr>
      </p:pic>
    </p:spTree>
    <p:extLst>
      <p:ext uri="{BB962C8B-B14F-4D97-AF65-F5344CB8AC3E}">
        <p14:creationId xmlns:p14="http://schemas.microsoft.com/office/powerpoint/2010/main" val="3546946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039DD-3D98-43F1-9AC2-3594D9A9974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4" name="TextBox 1">
            <a:extLst>
              <a:ext uri="{FF2B5EF4-FFF2-40B4-BE49-F238E27FC236}">
                <a16:creationId xmlns:a16="http://schemas.microsoft.com/office/drawing/2014/main" id="{63180CC2-835C-4316-BBA4-75AF022B3994}"/>
              </a:ext>
            </a:extLst>
          </p:cNvPr>
          <p:cNvSpPr txBox="1"/>
          <p:nvPr/>
        </p:nvSpPr>
        <p:spPr>
          <a:xfrm>
            <a:off x="526768" y="247046"/>
            <a:ext cx="10749019" cy="8502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err="1">
                <a:latin typeface="Amasis MT Pro"/>
                <a:ea typeface="+mn-lt"/>
                <a:cs typeface="+mn-lt"/>
              </a:rPr>
              <a:t>SwaggerHub</a:t>
            </a:r>
            <a:r>
              <a:rPr lang="en-US" sz="2400" dirty="0">
                <a:latin typeface="Amasis MT Pro"/>
                <a:ea typeface="+mn-lt"/>
                <a:cs typeface="+mn-lt"/>
              </a:rPr>
              <a:t> offers common design models which can be saved in dedicated stores called</a:t>
            </a:r>
            <a:r>
              <a:rPr lang="en-US" sz="2400" b="1" dirty="0">
                <a:latin typeface="Amasis MT Pro"/>
                <a:ea typeface="+mn-lt"/>
                <a:cs typeface="+mn-lt"/>
              </a:rPr>
              <a:t> domains</a:t>
            </a:r>
            <a:r>
              <a:rPr lang="en-US" sz="2400" dirty="0">
                <a:latin typeface="Amasis MT Pro"/>
                <a:ea typeface="+mn-lt"/>
                <a:cs typeface="+mn-lt"/>
              </a:rPr>
              <a:t> &amp; can be referenced &amp; reused across the code. </a:t>
            </a:r>
            <a:endParaRPr lang="en-US" sz="2400" dirty="0">
              <a:latin typeface="Amasis MT Pro"/>
            </a:endParaRPr>
          </a:p>
        </p:txBody>
      </p:sp>
      <p:pic>
        <p:nvPicPr>
          <p:cNvPr id="5" name="Picture 5">
            <a:extLst>
              <a:ext uri="{FF2B5EF4-FFF2-40B4-BE49-F238E27FC236}">
                <a16:creationId xmlns:a16="http://schemas.microsoft.com/office/drawing/2014/main" id="{A4314AE8-833C-4FAC-8345-CDC2786582DB}"/>
              </a:ext>
            </a:extLst>
          </p:cNvPr>
          <p:cNvPicPr>
            <a:picLocks noChangeAspect="1"/>
          </p:cNvPicPr>
          <p:nvPr/>
        </p:nvPicPr>
        <p:blipFill rotWithShape="1">
          <a:blip r:embed="rId2"/>
          <a:srcRect l="754" t="10067" r="65703" b="8501"/>
          <a:stretch/>
        </p:blipFill>
        <p:spPr>
          <a:xfrm>
            <a:off x="518931" y="1104538"/>
            <a:ext cx="3374015" cy="5517070"/>
          </a:xfrm>
          <a:prstGeom prst="rect">
            <a:avLst/>
          </a:prstGeom>
        </p:spPr>
      </p:pic>
      <p:pic>
        <p:nvPicPr>
          <p:cNvPr id="7" name="Picture 7">
            <a:extLst>
              <a:ext uri="{FF2B5EF4-FFF2-40B4-BE49-F238E27FC236}">
                <a16:creationId xmlns:a16="http://schemas.microsoft.com/office/drawing/2014/main" id="{45923E58-15D0-45DC-A7DD-43EA8CC44B5F}"/>
              </a:ext>
            </a:extLst>
          </p:cNvPr>
          <p:cNvPicPr>
            <a:picLocks noChangeAspect="1"/>
          </p:cNvPicPr>
          <p:nvPr/>
        </p:nvPicPr>
        <p:blipFill rotWithShape="1">
          <a:blip r:embed="rId3"/>
          <a:srcRect l="3387" t="18635" r="67894" b="21785"/>
          <a:stretch/>
        </p:blipFill>
        <p:spPr>
          <a:xfrm>
            <a:off x="4193894" y="1104537"/>
            <a:ext cx="3326067" cy="3867736"/>
          </a:xfrm>
          <a:prstGeom prst="rect">
            <a:avLst/>
          </a:prstGeom>
        </p:spPr>
      </p:pic>
      <p:pic>
        <p:nvPicPr>
          <p:cNvPr id="8" name="Picture 8">
            <a:extLst>
              <a:ext uri="{FF2B5EF4-FFF2-40B4-BE49-F238E27FC236}">
                <a16:creationId xmlns:a16="http://schemas.microsoft.com/office/drawing/2014/main" id="{466DC41A-337D-4506-BF49-B54055566FF8}"/>
              </a:ext>
            </a:extLst>
          </p:cNvPr>
          <p:cNvPicPr>
            <a:picLocks noChangeAspect="1"/>
          </p:cNvPicPr>
          <p:nvPr/>
        </p:nvPicPr>
        <p:blipFill rotWithShape="1">
          <a:blip r:embed="rId4"/>
          <a:srcRect l="3684" t="19315" r="64737" b="18069"/>
          <a:stretch/>
        </p:blipFill>
        <p:spPr>
          <a:xfrm>
            <a:off x="7820628" y="1104538"/>
            <a:ext cx="3451289" cy="3867724"/>
          </a:xfrm>
          <a:prstGeom prst="rect">
            <a:avLst/>
          </a:prstGeom>
        </p:spPr>
      </p:pic>
      <p:pic>
        <p:nvPicPr>
          <p:cNvPr id="9" name="Picture 9">
            <a:extLst>
              <a:ext uri="{FF2B5EF4-FFF2-40B4-BE49-F238E27FC236}">
                <a16:creationId xmlns:a16="http://schemas.microsoft.com/office/drawing/2014/main" id="{E3CE2C73-378D-4A26-A825-6A844CF32F37}"/>
              </a:ext>
            </a:extLst>
          </p:cNvPr>
          <p:cNvPicPr>
            <a:picLocks noChangeAspect="1"/>
          </p:cNvPicPr>
          <p:nvPr/>
        </p:nvPicPr>
        <p:blipFill rotWithShape="1">
          <a:blip r:embed="rId5"/>
          <a:srcRect l="4100" t="66667" r="68093" b="15873"/>
          <a:stretch/>
        </p:blipFill>
        <p:spPr>
          <a:xfrm>
            <a:off x="4193894" y="5126743"/>
            <a:ext cx="3326119" cy="1485376"/>
          </a:xfrm>
          <a:prstGeom prst="rect">
            <a:avLst/>
          </a:prstGeom>
        </p:spPr>
      </p:pic>
    </p:spTree>
    <p:extLst>
      <p:ext uri="{BB962C8B-B14F-4D97-AF65-F5344CB8AC3E}">
        <p14:creationId xmlns:p14="http://schemas.microsoft.com/office/powerpoint/2010/main" val="1345125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ight modern kitchen">
            <a:extLst>
              <a:ext uri="{FF2B5EF4-FFF2-40B4-BE49-F238E27FC236}">
                <a16:creationId xmlns:a16="http://schemas.microsoft.com/office/drawing/2014/main" id="{8AAAFB2E-A8F6-47C8-837F-620E5EEA77AE}"/>
              </a:ext>
            </a:extLst>
          </p:cNvPr>
          <p:cNvPicPr>
            <a:picLocks noChangeAspect="1"/>
          </p:cNvPicPr>
          <p:nvPr/>
        </p:nvPicPr>
        <p:blipFill rotWithShape="1">
          <a:blip r:embed="rId2"/>
          <a:srcRect t="15605" r="-2" b="-2"/>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B591AB3-E168-4060-A275-73D17D016372}"/>
              </a:ext>
            </a:extLst>
          </p:cNvPr>
          <p:cNvSpPr txBox="1"/>
          <p:nvPr/>
        </p:nvSpPr>
        <p:spPr>
          <a:xfrm>
            <a:off x="1058698" y="-137437"/>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200" dirty="0">
                <a:solidFill>
                  <a:srgbClr val="FFFFFF"/>
                </a:solidFill>
                <a:latin typeface="Amasis MT Pro Black"/>
                <a:ea typeface="+mj-ea"/>
                <a:cs typeface="+mj-cs"/>
              </a:rPr>
              <a:t>Thank You</a:t>
            </a:r>
          </a:p>
        </p:txBody>
      </p:sp>
    </p:spTree>
    <p:extLst>
      <p:ext uri="{BB962C8B-B14F-4D97-AF65-F5344CB8AC3E}">
        <p14:creationId xmlns:p14="http://schemas.microsoft.com/office/powerpoint/2010/main" val="1196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54C197A-2B6A-4EB1-9B16-F5EF9C07BED2}"/>
              </a:ext>
            </a:extLst>
          </p:cNvPr>
          <p:cNvPicPr>
            <a:picLocks noChangeAspect="1"/>
          </p:cNvPicPr>
          <p:nvPr/>
        </p:nvPicPr>
        <p:blipFill>
          <a:blip r:embed="rId2"/>
          <a:stretch>
            <a:fillRect/>
          </a:stretch>
        </p:blipFill>
        <p:spPr>
          <a:xfrm>
            <a:off x="634678" y="410898"/>
            <a:ext cx="10903350" cy="5991440"/>
          </a:xfrm>
          <a:prstGeom prst="rect">
            <a:avLst/>
          </a:prstGeom>
        </p:spPr>
      </p:pic>
      <p:sp>
        <p:nvSpPr>
          <p:cNvPr id="3" name="TextBox 2">
            <a:extLst>
              <a:ext uri="{FF2B5EF4-FFF2-40B4-BE49-F238E27FC236}">
                <a16:creationId xmlns:a16="http://schemas.microsoft.com/office/drawing/2014/main" id="{890ECB17-C6FE-4F39-9DAF-436B58100CEC}"/>
              </a:ext>
            </a:extLst>
          </p:cNvPr>
          <p:cNvSpPr txBox="1"/>
          <p:nvPr/>
        </p:nvSpPr>
        <p:spPr>
          <a:xfrm>
            <a:off x="634678" y="-1930"/>
            <a:ext cx="40742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Black"/>
              </a:rPr>
              <a:t>Project flowchart</a:t>
            </a:r>
          </a:p>
        </p:txBody>
      </p:sp>
    </p:spTree>
    <p:extLst>
      <p:ext uri="{BB962C8B-B14F-4D97-AF65-F5344CB8AC3E}">
        <p14:creationId xmlns:p14="http://schemas.microsoft.com/office/powerpoint/2010/main" val="110767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C9A565AB-5015-4A75-A24D-D0E08994242A}"/>
              </a:ext>
            </a:extLst>
          </p:cNvPr>
          <p:cNvPicPr>
            <a:picLocks noChangeAspect="1"/>
          </p:cNvPicPr>
          <p:nvPr/>
        </p:nvPicPr>
        <p:blipFill rotWithShape="1">
          <a:blip r:embed="rId2"/>
          <a:srcRect l="32875" r="32679" b="374"/>
          <a:stretch/>
        </p:blipFill>
        <p:spPr>
          <a:xfrm>
            <a:off x="547012" y="612609"/>
            <a:ext cx="3505653" cy="54151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Picture 9">
            <a:extLst>
              <a:ext uri="{FF2B5EF4-FFF2-40B4-BE49-F238E27FC236}">
                <a16:creationId xmlns:a16="http://schemas.microsoft.com/office/drawing/2014/main" id="{742F66ED-E477-42F7-B9BD-B33115F6AA3B}"/>
              </a:ext>
            </a:extLst>
          </p:cNvPr>
          <p:cNvPicPr>
            <a:picLocks noChangeAspect="1"/>
          </p:cNvPicPr>
          <p:nvPr/>
        </p:nvPicPr>
        <p:blipFill rotWithShape="1">
          <a:blip r:embed="rId3"/>
          <a:srcRect t="11728" r="173" b="12346"/>
          <a:stretch/>
        </p:blipFill>
        <p:spPr>
          <a:xfrm>
            <a:off x="4136021" y="612615"/>
            <a:ext cx="7508120" cy="5420632"/>
          </a:xfrm>
          <a:prstGeom prst="rect">
            <a:avLst/>
          </a:prstGeom>
        </p:spPr>
      </p:pic>
    </p:spTree>
    <p:extLst>
      <p:ext uri="{BB962C8B-B14F-4D97-AF65-F5344CB8AC3E}">
        <p14:creationId xmlns:p14="http://schemas.microsoft.com/office/powerpoint/2010/main" val="2617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CA7C97FF-0210-4342-B230-F35C335472E5}"/>
              </a:ext>
            </a:extLst>
          </p:cNvPr>
          <p:cNvPicPr>
            <a:picLocks noChangeAspect="1"/>
          </p:cNvPicPr>
          <p:nvPr/>
        </p:nvPicPr>
        <p:blipFill rotWithShape="1">
          <a:blip r:embed="rId2"/>
          <a:srcRect l="29412" t="3342" r="28781" b="-913"/>
          <a:stretch/>
        </p:blipFill>
        <p:spPr>
          <a:xfrm>
            <a:off x="623196" y="1008239"/>
            <a:ext cx="3471665" cy="4834839"/>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68FC412C-3334-4A4F-BCA3-C737E517399C}"/>
              </a:ext>
            </a:extLst>
          </p:cNvPr>
          <p:cNvPicPr>
            <a:picLocks noChangeAspect="1"/>
          </p:cNvPicPr>
          <p:nvPr/>
        </p:nvPicPr>
        <p:blipFill rotWithShape="1">
          <a:blip r:embed="rId3"/>
          <a:srcRect l="23841" r="25165" b="-725"/>
          <a:stretch/>
        </p:blipFill>
        <p:spPr>
          <a:xfrm>
            <a:off x="3974450" y="879793"/>
            <a:ext cx="3490091" cy="4967444"/>
          </a:xfrm>
          <a:prstGeom prst="rect">
            <a:avLst/>
          </a:prstGeom>
        </p:spPr>
      </p:pic>
      <p:pic>
        <p:nvPicPr>
          <p:cNvPr id="4" name="Picture 4">
            <a:extLst>
              <a:ext uri="{FF2B5EF4-FFF2-40B4-BE49-F238E27FC236}">
                <a16:creationId xmlns:a16="http://schemas.microsoft.com/office/drawing/2014/main" id="{94619BA3-41EC-48B8-A192-7F1E439151ED}"/>
              </a:ext>
            </a:extLst>
          </p:cNvPr>
          <p:cNvPicPr>
            <a:picLocks noChangeAspect="1"/>
          </p:cNvPicPr>
          <p:nvPr/>
        </p:nvPicPr>
        <p:blipFill rotWithShape="1">
          <a:blip r:embed="rId4"/>
          <a:srcRect l="26840" r="23810" b="-1099"/>
          <a:stretch/>
        </p:blipFill>
        <p:spPr>
          <a:xfrm>
            <a:off x="7578283" y="870695"/>
            <a:ext cx="3964874" cy="4977673"/>
          </a:xfrm>
          <a:prstGeom prst="rect">
            <a:avLst/>
          </a:prstGeom>
        </p:spPr>
      </p:pic>
    </p:spTree>
    <p:extLst>
      <p:ext uri="{BB962C8B-B14F-4D97-AF65-F5344CB8AC3E}">
        <p14:creationId xmlns:p14="http://schemas.microsoft.com/office/powerpoint/2010/main" val="78045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2" name="Picture 2">
            <a:extLst>
              <a:ext uri="{FF2B5EF4-FFF2-40B4-BE49-F238E27FC236}">
                <a16:creationId xmlns:a16="http://schemas.microsoft.com/office/drawing/2014/main" id="{ECAD1CB4-5FFF-4E6F-A94F-2389B3577F99}"/>
              </a:ext>
            </a:extLst>
          </p:cNvPr>
          <p:cNvPicPr>
            <a:picLocks noChangeAspect="1"/>
          </p:cNvPicPr>
          <p:nvPr/>
        </p:nvPicPr>
        <p:blipFill>
          <a:blip r:embed="rId2"/>
          <a:stretch>
            <a:fillRect/>
          </a:stretch>
        </p:blipFill>
        <p:spPr>
          <a:xfrm>
            <a:off x="1480173" y="2724430"/>
            <a:ext cx="3267942" cy="1400546"/>
          </a:xfrm>
          <a:prstGeom prst="rect">
            <a:avLst/>
          </a:prstGeom>
        </p:spPr>
      </p:pic>
      <p:sp>
        <p:nvSpPr>
          <p:cNvPr id="205" name="TextBox 204"/>
          <p:cNvSpPr txBox="1"/>
          <p:nvPr/>
        </p:nvSpPr>
        <p:spPr>
          <a:xfrm>
            <a:off x="5824348" y="1562205"/>
            <a:ext cx="5383652" cy="4644899"/>
          </a:xfrm>
          <a:prstGeom prst="rect">
            <a:avLst/>
          </a:prstGeom>
        </p:spPr>
        <p:txBody>
          <a:bodyPr vert="horz" lIns="91440" tIns="45720" rIns="91440" bIns="45720" rtlCol="0" anchor="t">
            <a:noAutofit/>
          </a:bodyPr>
          <a:lstStyle/>
          <a:p>
            <a:pPr marL="203200" algn="just">
              <a:lnSpc>
                <a:spcPct val="90000"/>
              </a:lnSpc>
              <a:spcBef>
                <a:spcPts val="1417"/>
              </a:spcBef>
              <a:buClr>
                <a:srgbClr val="FFFFFF"/>
              </a:buClr>
              <a:buSzPct val="45000"/>
            </a:pPr>
            <a:r>
              <a:rPr lang="en-US" sz="1600" b="0" strike="noStrike" spc="-1" dirty="0">
                <a:latin typeface="Amasis MT Pro"/>
              </a:rPr>
              <a:t>Spring Boot is an open source Java-based framework used to create a micro Service. It is used to build stand-alone and production ready spring applications.</a:t>
            </a:r>
            <a:r>
              <a:rPr lang="en-US" sz="1600" spc="-1" dirty="0">
                <a:latin typeface="Amasis MT Pro"/>
              </a:rPr>
              <a:t> </a:t>
            </a:r>
            <a:endParaRPr lang="en-US" sz="1600"/>
          </a:p>
          <a:p>
            <a:pPr marL="203200" algn="just">
              <a:lnSpc>
                <a:spcPct val="90000"/>
              </a:lnSpc>
              <a:spcBef>
                <a:spcPts val="1417"/>
              </a:spcBef>
              <a:buClr>
                <a:srgbClr val="FFFFFF"/>
              </a:buClr>
              <a:buSzPct val="45000"/>
            </a:pPr>
            <a:r>
              <a:rPr lang="en-US" sz="1600" b="0" strike="noStrike" spc="-1" dirty="0">
                <a:latin typeface="Amasis MT Pro"/>
              </a:rPr>
              <a:t>Micro Service is an architecture that allows the developers to develop and deploy services independently. Each service running has its own process and this achieves the lightweight model to support business applications.</a:t>
            </a:r>
          </a:p>
          <a:p>
            <a:pPr marL="203200" algn="just">
              <a:lnSpc>
                <a:spcPct val="90000"/>
              </a:lnSpc>
              <a:spcBef>
                <a:spcPts val="1417"/>
              </a:spcBef>
              <a:buClr>
                <a:srgbClr val="FFFFFF"/>
              </a:buClr>
              <a:buSzPct val="45000"/>
            </a:pPr>
            <a:r>
              <a:rPr lang="en-US" sz="1600" b="0" strike="noStrike" spc="-1" dirty="0">
                <a:latin typeface="Amasis MT Pro"/>
              </a:rPr>
              <a:t>Micro services offers the following advantages to its developers</a:t>
            </a:r>
            <a:r>
              <a:rPr lang="en-US" sz="1600" spc="-1" dirty="0">
                <a:latin typeface="Amasis MT Pro"/>
              </a:rPr>
              <a:t> </a:t>
            </a:r>
            <a:endParaRPr lang="en-US" sz="1600" b="0" strike="noStrike" spc="-1" dirty="0">
              <a:latin typeface="Amasis MT Pro"/>
            </a:endParaRPr>
          </a:p>
          <a:p>
            <a:pPr marL="203200" algn="just">
              <a:lnSpc>
                <a:spcPct val="90000"/>
              </a:lnSpc>
              <a:spcBef>
                <a:spcPts val="1417"/>
              </a:spcBef>
              <a:buClr>
                <a:srgbClr val="FFFFFF"/>
              </a:buClr>
              <a:buSzPct val="45000"/>
            </a:pPr>
            <a:r>
              <a:rPr lang="en-US" sz="1600" b="0" strike="noStrike" spc="-1" dirty="0">
                <a:latin typeface="Amasis MT Pro"/>
              </a:rPr>
              <a:t>Easy deployment</a:t>
            </a:r>
          </a:p>
          <a:p>
            <a:pPr marL="203200" algn="just">
              <a:lnSpc>
                <a:spcPct val="90000"/>
              </a:lnSpc>
              <a:spcBef>
                <a:spcPts val="1417"/>
              </a:spcBef>
              <a:buClr>
                <a:srgbClr val="FFFFFF"/>
              </a:buClr>
              <a:buSzPct val="45000"/>
            </a:pPr>
            <a:r>
              <a:rPr lang="en-US" sz="1600" b="0" strike="noStrike" spc="-1" dirty="0">
                <a:latin typeface="Amasis MT Pro"/>
              </a:rPr>
              <a:t>Simple scalability</a:t>
            </a:r>
          </a:p>
          <a:p>
            <a:pPr marL="203200" algn="just">
              <a:lnSpc>
                <a:spcPct val="90000"/>
              </a:lnSpc>
              <a:spcBef>
                <a:spcPts val="1417"/>
              </a:spcBef>
              <a:buClr>
                <a:srgbClr val="FFFFFF"/>
              </a:buClr>
              <a:buSzPct val="45000"/>
            </a:pPr>
            <a:r>
              <a:rPr lang="en-US" sz="1600" b="0" strike="noStrike" spc="-1" dirty="0">
                <a:latin typeface="Amasis MT Pro"/>
              </a:rPr>
              <a:t>Compatible with Containers</a:t>
            </a:r>
          </a:p>
          <a:p>
            <a:pPr marL="203200" algn="just">
              <a:lnSpc>
                <a:spcPct val="90000"/>
              </a:lnSpc>
              <a:spcBef>
                <a:spcPts val="1417"/>
              </a:spcBef>
              <a:buClr>
                <a:srgbClr val="FFFFFF"/>
              </a:buClr>
              <a:buSzPct val="45000"/>
            </a:pPr>
            <a:r>
              <a:rPr lang="en-US" sz="1600" b="0" strike="noStrike" spc="-1" dirty="0">
                <a:latin typeface="Amasis MT Pro"/>
              </a:rPr>
              <a:t>Minimum configuration</a:t>
            </a:r>
          </a:p>
          <a:p>
            <a:pPr marL="203200" algn="just">
              <a:lnSpc>
                <a:spcPct val="90000"/>
              </a:lnSpc>
              <a:spcBef>
                <a:spcPts val="1417"/>
              </a:spcBef>
              <a:buClr>
                <a:srgbClr val="FFFFFF"/>
              </a:buClr>
              <a:buSzPct val="45000"/>
            </a:pPr>
            <a:r>
              <a:rPr lang="en-US" sz="1600" b="0" strike="noStrike" spc="-1" dirty="0">
                <a:latin typeface="Amasis MT Pro"/>
              </a:rPr>
              <a:t>Lesser production time</a:t>
            </a:r>
          </a:p>
        </p:txBody>
      </p:sp>
      <p:sp>
        <p:nvSpPr>
          <p:cNvPr id="3" name="TextBox 2">
            <a:extLst>
              <a:ext uri="{FF2B5EF4-FFF2-40B4-BE49-F238E27FC236}">
                <a16:creationId xmlns:a16="http://schemas.microsoft.com/office/drawing/2014/main" id="{B10DE5C9-3ECD-4AC8-A0B4-D0A186AC0A57}"/>
              </a:ext>
            </a:extLst>
          </p:cNvPr>
          <p:cNvSpPr txBox="1"/>
          <p:nvPr/>
        </p:nvSpPr>
        <p:spPr>
          <a:xfrm>
            <a:off x="6016906" y="586450"/>
            <a:ext cx="3784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Amasis MT Pro Black"/>
              </a:rPr>
              <a:t>SPRING BOOT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C00619D-EE04-4591-957E-DB046925381B}"/>
              </a:ext>
            </a:extLst>
          </p:cNvPr>
          <p:cNvPicPr>
            <a:picLocks noChangeAspect="1"/>
          </p:cNvPicPr>
          <p:nvPr/>
        </p:nvPicPr>
        <p:blipFill>
          <a:blip r:embed="rId2"/>
          <a:stretch>
            <a:fillRect/>
          </a:stretch>
        </p:blipFill>
        <p:spPr>
          <a:xfrm>
            <a:off x="663615" y="545937"/>
            <a:ext cx="10816541" cy="5737188"/>
          </a:xfrm>
          <a:prstGeom prst="rect">
            <a:avLst/>
          </a:prstGeom>
        </p:spPr>
      </p:pic>
    </p:spTree>
    <p:extLst>
      <p:ext uri="{BB962C8B-B14F-4D97-AF65-F5344CB8AC3E}">
        <p14:creationId xmlns:p14="http://schemas.microsoft.com/office/powerpoint/2010/main" val="225563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48</Slides>
  <Notes>0</Notes>
  <HiddenSlides>0</HiddenSlides>
  <ScaleCrop>false</ScaleCrop>
  <HeadingPairs>
    <vt:vector size="4" baseType="variant">
      <vt:variant>
        <vt:lpstr>Theme</vt:lpstr>
      </vt:variant>
      <vt:variant>
        <vt:i4>5</vt:i4>
      </vt:variant>
      <vt:variant>
        <vt:lpstr>Slide Titles</vt:lpstr>
      </vt:variant>
      <vt:variant>
        <vt:i4>48</vt:i4>
      </vt:variant>
    </vt:vector>
  </HeadingPairs>
  <TitlesOfParts>
    <vt:vector size="53" baseType="lpstr">
      <vt:lpstr>Office Theme</vt:lpstr>
      <vt:lpstr>Office Theme</vt:lpstr>
      <vt:lpstr>Office Theme</vt:lpstr>
      <vt:lpstr>Office Theme</vt:lpstr>
      <vt:lpstr>Office Theme</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Realestate</dc:title>
  <dc:subject/>
  <dc:creator>sagardeshmukh9773@gmail.com</dc:creator>
  <dc:description/>
  <cp:revision>694</cp:revision>
  <dcterms:created xsi:type="dcterms:W3CDTF">2022-01-08T19:52:07Z</dcterms:created>
  <dcterms:modified xsi:type="dcterms:W3CDTF">2022-01-27T07:46:32Z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21</vt:i4>
  </property>
</Properties>
</file>